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omments/modernComment_10D_C63211D8.xml" ContentType="application/vnd.ms-powerpoint.comments+xml"/>
  <Override PartName="/ppt/comments/modernComment_108_5CE48224.xml" ContentType="application/vnd.ms-powerpoint.comments+xml"/>
  <Override PartName="/ppt/theme/themeOverride1.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60" r:id="rId8"/>
    <p:sldId id="261" r:id="rId9"/>
    <p:sldId id="262" r:id="rId10"/>
    <p:sldId id="263" r:id="rId11"/>
    <p:sldId id="265" r:id="rId12"/>
    <p:sldId id="266" r:id="rId13"/>
    <p:sldId id="267" r:id="rId14"/>
    <p:sldId id="268" r:id="rId15"/>
    <p:sldId id="269" r:id="rId16"/>
    <p:sldId id="264" r:id="rId17"/>
    <p:sldId id="270" r:id="rId18"/>
    <p:sldId id="274" r:id="rId19"/>
    <p:sldId id="271" r:id="rId20"/>
    <p:sldId id="277" r:id="rId21"/>
    <p:sldId id="278" r:id="rId22"/>
    <p:sldId id="280" r:id="rId23"/>
    <p:sldId id="273" r:id="rId24"/>
    <p:sldId id="276" r:id="rId25"/>
    <p:sldId id="285" r:id="rId26"/>
    <p:sldId id="286" r:id="rId27"/>
    <p:sldId id="275" r:id="rId28"/>
    <p:sldId id="272" r:id="rId29"/>
    <p:sldId id="294" r:id="rId30"/>
    <p:sldId id="295" r:id="rId31"/>
    <p:sldId id="287" r:id="rId32"/>
    <p:sldId id="279" r:id="rId33"/>
    <p:sldId id="281" r:id="rId34"/>
    <p:sldId id="282" r:id="rId35"/>
    <p:sldId id="284" r:id="rId36"/>
    <p:sldId id="283" r:id="rId37"/>
    <p:sldId id="288" r:id="rId38"/>
    <p:sldId id="290" r:id="rId39"/>
    <p:sldId id="29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BCF84E-ECDD-87EB-8AC8-C900087ED4DA}" name="Semple, Brady" initials="BS" userId="S::semplebg@mcmaster.ca::ca99b70d-e707-4e2c-a898-c298886611a1" providerId="AD"/>
  <p188:author id="{E22D08A4-EA6A-8FBA-C9D5-DB4746F15810}" name="Mack, Ellen" initials="EM" userId="S::mackee@mcmaster.ca::f231864f-d776-4510-939f-be01280407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76"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comments/modernComment_108_5CE48224.xml><?xml version="1.0" encoding="utf-8"?>
<p188:cmLst xmlns:a="http://schemas.openxmlformats.org/drawingml/2006/main" xmlns:r="http://schemas.openxmlformats.org/officeDocument/2006/relationships" xmlns:p188="http://schemas.microsoft.com/office/powerpoint/2018/8/main">
  <p188:cm id="{EB6835D4-6886-475C-B922-9A0E79E8ED70}" authorId="{E22D08A4-EA6A-8FBA-C9D5-DB4746F15810}" status="resolved" created="2023-08-31T18:05:54.652" complete="100000">
    <ac:txMkLst xmlns:ac="http://schemas.microsoft.com/office/drawing/2013/main/command">
      <pc:docMk xmlns:pc="http://schemas.microsoft.com/office/powerpoint/2013/main/command"/>
      <pc:sldMk xmlns:pc="http://schemas.microsoft.com/office/powerpoint/2013/main/command" cId="1558479396" sldId="264"/>
      <ac:spMk id="3" creationId="{A89818AC-9E21-6733-41C8-4E649B3DB07A}"/>
      <ac:txMk cp="558" len="49">
        <ac:context len="1026" hash="1099389118"/>
      </ac:txMk>
    </ac:txMkLst>
    <p188:pos x="11138866" y="2958175"/>
    <p188:txBody>
      <a:bodyPr/>
      <a:lstStyle/>
      <a:p>
        <a:r>
          <a:rPr lang="en-CA"/>
          <a:t>Not necessary for MMRI, so should it be included?</a:t>
        </a:r>
      </a:p>
    </p188:txBody>
  </p188:cm>
  <p188:cm id="{C290E9B1-D1D2-43C7-B434-F7156E69A2AF}" authorId="{E22D08A4-EA6A-8FBA-C9D5-DB4746F15810}" status="resolved" created="2023-08-31T18:06:46.986" complete="100000">
    <ac:txMkLst xmlns:ac="http://schemas.microsoft.com/office/drawing/2013/main/command">
      <pc:docMk xmlns:pc="http://schemas.microsoft.com/office/powerpoint/2013/main/command"/>
      <pc:sldMk xmlns:pc="http://schemas.microsoft.com/office/powerpoint/2013/main/command" cId="1558479396" sldId="264"/>
      <ac:spMk id="3" creationId="{A89818AC-9E21-6733-41C8-4E649B3DB07A}"/>
      <ac:txMk cp="740" len="6">
        <ac:context len="1026" hash="1099389118"/>
      </ac:txMk>
    </ac:txMkLst>
    <p188:pos x="9995866" y="3425314"/>
    <p188:txBody>
      <a:bodyPr/>
      <a:lstStyle/>
      <a:p>
        <a:r>
          <a:rPr lang="en-CA"/>
          <a:t>We're off the extension system now, so would be good to include the full number for those who may not know what this means.</a:t>
        </a:r>
      </a:p>
    </p188:txBody>
  </p188:cm>
</p188:cmLst>
</file>

<file path=ppt/comments/modernComment_10D_C63211D8.xml><?xml version="1.0" encoding="utf-8"?>
<p188:cmLst xmlns:a="http://schemas.openxmlformats.org/drawingml/2006/main" xmlns:r="http://schemas.openxmlformats.org/officeDocument/2006/relationships" xmlns:p188="http://schemas.microsoft.com/office/powerpoint/2018/8/main">
  <p188:cm id="{AFBB38B6-7919-4EDF-9992-4C53AD004C73}" authorId="{E22D08A4-EA6A-8FBA-C9D5-DB4746F15810}" status="resolved" created="2023-08-31T18:03:21.333" complete="100000">
    <ac:txMkLst xmlns:ac="http://schemas.microsoft.com/office/drawing/2013/main/command">
      <pc:docMk xmlns:pc="http://schemas.microsoft.com/office/powerpoint/2013/main/command"/>
      <pc:sldMk xmlns:pc="http://schemas.microsoft.com/office/powerpoint/2013/main/command" cId="3325170136" sldId="269"/>
      <ac:spMk id="3" creationId="{A69AA818-7115-D578-C351-31196A548E86}"/>
      <ac:txMk cp="191" len="22">
        <ac:context len="551" hash="1376662890"/>
      </ac:txMk>
    </ac:txMkLst>
    <p188:pos x="11089171" y="1745601"/>
    <p188:txBody>
      <a:bodyPr/>
      <a:lstStyle/>
      <a:p>
        <a:r>
          <a:rPr lang="en-CA"/>
          <a:t>Is this an incomplete though? I expect another word: "healthcare concerns", "healthcare measures taken"</a:t>
        </a:r>
      </a:p>
    </p188:txBody>
  </p188:cm>
</p188:cmLst>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8C425-EA2F-439B-B802-361ACBC643A1}"/>
              </a:ext>
            </a:extLst>
          </p:cNvPr>
          <p:cNvSpPr>
            <a:spLocks noGrp="1"/>
          </p:cNvSpPr>
          <p:nvPr>
            <p:ph type="ctrTitle"/>
          </p:nvPr>
        </p:nvSpPr>
        <p:spPr>
          <a:xfrm>
            <a:off x="1524000" y="868362"/>
            <a:ext cx="9144000" cy="2387600"/>
          </a:xfrm>
        </p:spPr>
        <p:txBody>
          <a:bodyPr anchor="ctr" anchorCtr="0">
            <a:normAutofit/>
          </a:bodyPr>
          <a:lstStyle>
            <a:lvl1pPr algn="ctr">
              <a:defRPr sz="4000"/>
            </a:lvl1pPr>
          </a:lstStyle>
          <a:p>
            <a:r>
              <a:rPr lang="en-US"/>
              <a:t>Click to edit Master title style</a:t>
            </a:r>
            <a:endParaRPr lang="en-CA" dirty="0"/>
          </a:p>
        </p:txBody>
      </p:sp>
      <p:sp>
        <p:nvSpPr>
          <p:cNvPr id="3" name="Subtitle 2">
            <a:extLst>
              <a:ext uri="{FF2B5EF4-FFF2-40B4-BE49-F238E27FC236}">
                <a16:creationId xmlns:a16="http://schemas.microsoft.com/office/drawing/2014/main" id="{1B72ED8E-2E89-4584-8FE2-0649F92FA08F}"/>
              </a:ext>
            </a:extLst>
          </p:cNvPr>
          <p:cNvSpPr>
            <a:spLocks noGrp="1"/>
          </p:cNvSpPr>
          <p:nvPr>
            <p:ph type="subTitle" idx="1"/>
          </p:nvPr>
        </p:nvSpPr>
        <p:spPr>
          <a:xfrm>
            <a:off x="1524000" y="3429000"/>
            <a:ext cx="9144000" cy="1285876"/>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6" name="Slide Number Placeholder 5">
            <a:extLst>
              <a:ext uri="{FF2B5EF4-FFF2-40B4-BE49-F238E27FC236}">
                <a16:creationId xmlns:a16="http://schemas.microsoft.com/office/drawing/2014/main" id="{AB3CD1A1-1FD1-453F-8F52-E9195074DC34}"/>
              </a:ext>
            </a:extLst>
          </p:cNvPr>
          <p:cNvSpPr>
            <a:spLocks noGrp="1"/>
          </p:cNvSpPr>
          <p:nvPr>
            <p:ph type="sldNum" sz="quarter" idx="12"/>
          </p:nvPr>
        </p:nvSpPr>
        <p:spPr>
          <a:xfrm>
            <a:off x="11812755" y="6492875"/>
            <a:ext cx="369720" cy="365125"/>
          </a:xfrm>
        </p:spPr>
        <p:txBody>
          <a:bodyPr/>
          <a:lstStyle/>
          <a:p>
            <a:fld id="{CCCD682D-E14C-4C69-838D-317CB2D899EF}" type="slidenum">
              <a:rPr lang="en-CA" smtClean="0"/>
              <a:t>‹#›</a:t>
            </a:fld>
            <a:endParaRPr lang="en-CA"/>
          </a:p>
        </p:txBody>
      </p:sp>
      <p:pic>
        <p:nvPicPr>
          <p:cNvPr id="7" name="Imagem 13">
            <a:extLst>
              <a:ext uri="{FF2B5EF4-FFF2-40B4-BE49-F238E27FC236}">
                <a16:creationId xmlns:a16="http://schemas.microsoft.com/office/drawing/2014/main" id="{CF005546-3423-4938-B461-804A9BC55C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1"/>
            <a:ext cx="1183070"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VMPT 2013\Pictures\mcmaster_logo.jpg">
            <a:extLst>
              <a:ext uri="{FF2B5EF4-FFF2-40B4-BE49-F238E27FC236}">
                <a16:creationId xmlns:a16="http://schemas.microsoft.com/office/drawing/2014/main" id="{AF317BF7-1B20-4667-AA97-CE40B52380E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84080" y="0"/>
            <a:ext cx="1198395"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4AC5E6A8-052F-4B9A-A213-800F587118BF}"/>
              </a:ext>
            </a:extLst>
          </p:cNvPr>
          <p:cNvCxnSpPr>
            <a:cxnSpLocks/>
          </p:cNvCxnSpPr>
          <p:nvPr userDrawn="1"/>
        </p:nvCxnSpPr>
        <p:spPr>
          <a:xfrm>
            <a:off x="9525" y="791999"/>
            <a:ext cx="121729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419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942C8-503A-42F8-8951-68510D9303C3}"/>
              </a:ext>
            </a:extLst>
          </p:cNvPr>
          <p:cNvSpPr>
            <a:spLocks noGrp="1"/>
          </p:cNvSpPr>
          <p:nvPr>
            <p:ph type="title"/>
          </p:nvPr>
        </p:nvSpPr>
        <p:spPr>
          <a:xfrm>
            <a:off x="161925" y="921217"/>
            <a:ext cx="11839575" cy="662782"/>
          </a:xfrm>
        </p:spPr>
        <p:txBody>
          <a:bodyPr>
            <a:normAutofit/>
          </a:bodyPr>
          <a:lstStyle>
            <a:lvl1pPr>
              <a:defRPr sz="3000"/>
            </a:lvl1p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E8322F31-969C-4B50-B4E1-F10135137239}"/>
              </a:ext>
            </a:extLst>
          </p:cNvPr>
          <p:cNvSpPr>
            <a:spLocks noGrp="1"/>
          </p:cNvSpPr>
          <p:nvPr>
            <p:ph idx="1"/>
          </p:nvPr>
        </p:nvSpPr>
        <p:spPr>
          <a:xfrm>
            <a:off x="161925" y="1713216"/>
            <a:ext cx="11839575" cy="4659009"/>
          </a:xfrm>
        </p:spPr>
        <p:txBody>
          <a:bodyPr/>
          <a:lstStyle>
            <a:lvl1pPr>
              <a:defRPr sz="26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7" name="Imagem 13">
            <a:extLst>
              <a:ext uri="{FF2B5EF4-FFF2-40B4-BE49-F238E27FC236}">
                <a16:creationId xmlns:a16="http://schemas.microsoft.com/office/drawing/2014/main" id="{4AAB53AB-969F-4AD5-A222-8AD73BC9C4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1"/>
            <a:ext cx="1183070"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P:\VMPT 2013\Pictures\mcmaster_logo.jpg">
            <a:extLst>
              <a:ext uri="{FF2B5EF4-FFF2-40B4-BE49-F238E27FC236}">
                <a16:creationId xmlns:a16="http://schemas.microsoft.com/office/drawing/2014/main" id="{5CD7CDA4-769C-4547-9036-94235906BB5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84080" y="0"/>
            <a:ext cx="1198395" cy="79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A6E4CCD7-039C-48BC-A8B6-0552BD954789}"/>
              </a:ext>
            </a:extLst>
          </p:cNvPr>
          <p:cNvCxnSpPr>
            <a:cxnSpLocks/>
          </p:cNvCxnSpPr>
          <p:nvPr userDrawn="1"/>
        </p:nvCxnSpPr>
        <p:spPr>
          <a:xfrm>
            <a:off x="9525" y="791999"/>
            <a:ext cx="121729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DEE82BC4-A1DB-4066-90B2-ECBDD09295A7}"/>
              </a:ext>
            </a:extLst>
          </p:cNvPr>
          <p:cNvSpPr>
            <a:spLocks noGrp="1"/>
          </p:cNvSpPr>
          <p:nvPr>
            <p:ph type="sldNum" sz="quarter" idx="12"/>
          </p:nvPr>
        </p:nvSpPr>
        <p:spPr>
          <a:xfrm>
            <a:off x="11812755" y="6492875"/>
            <a:ext cx="369720" cy="365125"/>
          </a:xfrm>
        </p:spPr>
        <p:txBody>
          <a:bodyPr/>
          <a:lstStyle/>
          <a:p>
            <a:fld id="{CCCD682D-E14C-4C69-838D-317CB2D899EF}" type="slidenum">
              <a:rPr lang="en-CA" smtClean="0"/>
              <a:t>‹#›</a:t>
            </a:fld>
            <a:endParaRPr lang="en-CA"/>
          </a:p>
        </p:txBody>
      </p:sp>
    </p:spTree>
    <p:extLst>
      <p:ext uri="{BB962C8B-B14F-4D97-AF65-F5344CB8AC3E}">
        <p14:creationId xmlns:p14="http://schemas.microsoft.com/office/powerpoint/2010/main" val="18631606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18FCC3-41EC-4C14-809A-ECA5F92CB9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4102FA5-D82D-41F0-8B4C-9AED7ED714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C4D7F05-3B4A-4177-AE24-5B721C3F9C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73CD8D-9D83-4374-A823-5FF90895CA84}" type="datetimeFigureOut">
              <a:rPr lang="en-CA" smtClean="0"/>
              <a:t>2025-08-06</a:t>
            </a:fld>
            <a:endParaRPr lang="en-CA"/>
          </a:p>
        </p:txBody>
      </p:sp>
      <p:sp>
        <p:nvSpPr>
          <p:cNvPr id="5" name="Footer Placeholder 4">
            <a:extLst>
              <a:ext uri="{FF2B5EF4-FFF2-40B4-BE49-F238E27FC236}">
                <a16:creationId xmlns:a16="http://schemas.microsoft.com/office/drawing/2014/main" id="{8B41D4E7-7222-4E48-90BE-F9B746780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36EEB72-F762-4ED1-B82A-32DE2B91C9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CD682D-E14C-4C69-838D-317CB2D899EF}" type="slidenum">
              <a:rPr lang="en-CA" smtClean="0"/>
              <a:t>‹#›</a:t>
            </a:fld>
            <a:endParaRPr lang="en-CA"/>
          </a:p>
        </p:txBody>
      </p:sp>
    </p:spTree>
    <p:extLst>
      <p:ext uri="{BB962C8B-B14F-4D97-AF65-F5344CB8AC3E}">
        <p14:creationId xmlns:p14="http://schemas.microsoft.com/office/powerpoint/2010/main" val="306865992"/>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hr.mcmaster.ca/employees/health_safety_well-being/our-safety/risk-management-manuals-rmm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hr.mcmaster.ca/app/uploads/2018/11/injury-incident-report-fillable-1-36.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microsoft.com/office/2018/10/relationships/comments" Target="../comments/modernComment_10D_C63211D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108_5CE4822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osaic.mcmaster.ca/" TargetMode="External"/><Relationship Id="rId2" Type="http://schemas.openxmlformats.org/officeDocument/2006/relationships/hyperlink" Target="https://hr.mcmaster.ca/app/uploads/2019/02/Corporate-Training-Matrix.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jr.chemwatch.net/chemwatch.web/account/autologinbyi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hr.mcmaster.ca/app/uploads/2022/05/RMM-304-Working-Alone-Program.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hr.mcmaster.ca/app/uploads/2019/01/JHSC-Master-List.pdf" TargetMode="External"/><Relationship Id="rId2" Type="http://schemas.openxmlformats.org/officeDocument/2006/relationships/hyperlink" Target="mailto:semplebg@mcmaster.c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5D77-53F2-49B5-B346-B35C8AD06DE1}"/>
              </a:ext>
            </a:extLst>
          </p:cNvPr>
          <p:cNvSpPr>
            <a:spLocks noGrp="1"/>
          </p:cNvSpPr>
          <p:nvPr>
            <p:ph type="ctrTitle"/>
          </p:nvPr>
        </p:nvSpPr>
        <p:spPr/>
        <p:txBody>
          <a:bodyPr/>
          <a:lstStyle/>
          <a:p>
            <a:r>
              <a:rPr lang="en-CA" dirty="0"/>
              <a:t>MMRI Health and Safety Awareness</a:t>
            </a:r>
          </a:p>
        </p:txBody>
      </p:sp>
      <p:sp>
        <p:nvSpPr>
          <p:cNvPr id="3" name="Subtitle 2">
            <a:extLst>
              <a:ext uri="{FF2B5EF4-FFF2-40B4-BE49-F238E27FC236}">
                <a16:creationId xmlns:a16="http://schemas.microsoft.com/office/drawing/2014/main" id="{A2E74A20-1171-4B67-9636-570D8429C3CC}"/>
              </a:ext>
            </a:extLst>
          </p:cNvPr>
          <p:cNvSpPr>
            <a:spLocks noGrp="1"/>
          </p:cNvSpPr>
          <p:nvPr>
            <p:ph type="subTitle" idx="1"/>
          </p:nvPr>
        </p:nvSpPr>
        <p:spPr/>
        <p:txBody>
          <a:bodyPr/>
          <a:lstStyle/>
          <a:p>
            <a:r>
              <a:rPr lang="en-CA" dirty="0"/>
              <a:t>Revised August 2025</a:t>
            </a:r>
          </a:p>
          <a:p>
            <a:r>
              <a:rPr lang="en-CA" dirty="0"/>
              <a:t>Brady Semple</a:t>
            </a:r>
          </a:p>
        </p:txBody>
      </p:sp>
    </p:spTree>
    <p:extLst>
      <p:ext uri="{BB962C8B-B14F-4D97-AF65-F5344CB8AC3E}">
        <p14:creationId xmlns:p14="http://schemas.microsoft.com/office/powerpoint/2010/main" val="2800227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E2FD8-5269-226A-705E-FA9D03A21EB5}"/>
              </a:ext>
            </a:extLst>
          </p:cNvPr>
          <p:cNvSpPr>
            <a:spLocks noGrp="1"/>
          </p:cNvSpPr>
          <p:nvPr>
            <p:ph type="title"/>
          </p:nvPr>
        </p:nvSpPr>
        <p:spPr/>
        <p:txBody>
          <a:bodyPr/>
          <a:lstStyle/>
          <a:p>
            <a:r>
              <a:rPr lang="en-US" dirty="0"/>
              <a:t>MMRI Health and Safety</a:t>
            </a:r>
          </a:p>
        </p:txBody>
      </p:sp>
      <p:sp>
        <p:nvSpPr>
          <p:cNvPr id="3" name="Content Placeholder 2">
            <a:extLst>
              <a:ext uri="{FF2B5EF4-FFF2-40B4-BE49-F238E27FC236}">
                <a16:creationId xmlns:a16="http://schemas.microsoft.com/office/drawing/2014/main" id="{7E471A9F-4344-B638-40CF-3483B75DC004}"/>
              </a:ext>
            </a:extLst>
          </p:cNvPr>
          <p:cNvSpPr>
            <a:spLocks noGrp="1"/>
          </p:cNvSpPr>
          <p:nvPr>
            <p:ph idx="1"/>
          </p:nvPr>
        </p:nvSpPr>
        <p:spPr/>
        <p:txBody>
          <a:bodyPr/>
          <a:lstStyle/>
          <a:p>
            <a:pPr marL="0" indent="0">
              <a:buNone/>
            </a:pPr>
            <a:r>
              <a:rPr lang="en-US" dirty="0"/>
              <a:t>Risk Management Manuals/Policies</a:t>
            </a:r>
          </a:p>
          <a:p>
            <a:r>
              <a:rPr lang="en-US" dirty="0"/>
              <a:t>McMaster University Health and Safety </a:t>
            </a:r>
          </a:p>
          <a:p>
            <a:pPr lvl="1"/>
            <a:r>
              <a:rPr lang="en-US" dirty="0"/>
              <a:t>UHS has developed a ranges of standardized operating policies and procedures for use campus wide</a:t>
            </a:r>
          </a:p>
          <a:p>
            <a:pPr lvl="1"/>
            <a:r>
              <a:rPr lang="en-US" dirty="0"/>
              <a:t>Copies of the policies can be found on the UHS website: </a:t>
            </a:r>
            <a:r>
              <a:rPr lang="en-US" dirty="0">
                <a:hlinkClick r:id="rId2"/>
              </a:rPr>
              <a:t>https://hr.mcmaster.ca/employees/health_safety_well-being/our-safety/risk-management-manuals-rmms/</a:t>
            </a:r>
            <a:endParaRPr lang="en-US" dirty="0"/>
          </a:p>
          <a:p>
            <a:r>
              <a:rPr lang="en-US" dirty="0"/>
              <a:t>The Ontario Occupational Health and Safety Act </a:t>
            </a:r>
          </a:p>
          <a:p>
            <a:pPr lvl="1"/>
            <a:r>
              <a:rPr lang="en-US" dirty="0"/>
              <a:t>OHSA provides additional regulations that are to be followed in the workplace</a:t>
            </a:r>
          </a:p>
          <a:p>
            <a:endParaRPr lang="en-US" dirty="0"/>
          </a:p>
        </p:txBody>
      </p:sp>
    </p:spTree>
    <p:extLst>
      <p:ext uri="{BB962C8B-B14F-4D97-AF65-F5344CB8AC3E}">
        <p14:creationId xmlns:p14="http://schemas.microsoft.com/office/powerpoint/2010/main" val="1807665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896A8-CFDA-A0FC-D1FC-7BE7777AA42A}"/>
              </a:ext>
            </a:extLst>
          </p:cNvPr>
          <p:cNvSpPr>
            <a:spLocks noGrp="1"/>
          </p:cNvSpPr>
          <p:nvPr>
            <p:ph type="title"/>
          </p:nvPr>
        </p:nvSpPr>
        <p:spPr/>
        <p:txBody>
          <a:bodyPr/>
          <a:lstStyle/>
          <a:p>
            <a:r>
              <a:rPr lang="en-US" dirty="0"/>
              <a:t>MMRI Health and Safety</a:t>
            </a:r>
          </a:p>
        </p:txBody>
      </p:sp>
      <p:sp>
        <p:nvSpPr>
          <p:cNvPr id="3" name="Content Placeholder 2">
            <a:extLst>
              <a:ext uri="{FF2B5EF4-FFF2-40B4-BE49-F238E27FC236}">
                <a16:creationId xmlns:a16="http://schemas.microsoft.com/office/drawing/2014/main" id="{AFE7C723-6E41-DBE9-324D-8903C4B75787}"/>
              </a:ext>
            </a:extLst>
          </p:cNvPr>
          <p:cNvSpPr>
            <a:spLocks noGrp="1"/>
          </p:cNvSpPr>
          <p:nvPr>
            <p:ph idx="1"/>
          </p:nvPr>
        </p:nvSpPr>
        <p:spPr/>
        <p:txBody>
          <a:bodyPr/>
          <a:lstStyle/>
          <a:p>
            <a:pPr marL="0" indent="0">
              <a:buNone/>
            </a:pPr>
            <a:r>
              <a:rPr lang="en-US" dirty="0"/>
              <a:t>Incident Reporting</a:t>
            </a:r>
          </a:p>
          <a:p>
            <a:pPr lvl="1"/>
            <a:r>
              <a:rPr lang="en-US" dirty="0"/>
              <a:t>Any accidents or incidents in the workplace involving injuries or potential hazards must be reported to your supervisor immediately</a:t>
            </a:r>
          </a:p>
          <a:p>
            <a:pPr lvl="1"/>
            <a:r>
              <a:rPr lang="en-US" dirty="0"/>
              <a:t>McMaster Incident Reporting Form:</a:t>
            </a:r>
          </a:p>
          <a:p>
            <a:pPr marL="457200" lvl="1" indent="0">
              <a:buNone/>
            </a:pPr>
            <a:r>
              <a:rPr lang="en-US" dirty="0">
                <a:hlinkClick r:id="rId2"/>
              </a:rPr>
              <a:t>https://hr.mcmaster.ca/app/uploads/2018/11/injury-incident-report-fillable-1-36.pdf</a:t>
            </a:r>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3145548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56213-EC88-CFAC-B914-AF8C379AAF17}"/>
              </a:ext>
            </a:extLst>
          </p:cNvPr>
          <p:cNvSpPr>
            <a:spLocks noGrp="1"/>
          </p:cNvSpPr>
          <p:nvPr>
            <p:ph type="title"/>
          </p:nvPr>
        </p:nvSpPr>
        <p:spPr/>
        <p:txBody>
          <a:bodyPr/>
          <a:lstStyle/>
          <a:p>
            <a:r>
              <a:rPr lang="en-US" dirty="0"/>
              <a:t>MMRI Health and Safety</a:t>
            </a:r>
          </a:p>
        </p:txBody>
      </p:sp>
      <p:sp>
        <p:nvSpPr>
          <p:cNvPr id="3" name="Content Placeholder 2">
            <a:extLst>
              <a:ext uri="{FF2B5EF4-FFF2-40B4-BE49-F238E27FC236}">
                <a16:creationId xmlns:a16="http://schemas.microsoft.com/office/drawing/2014/main" id="{A69AA818-7115-D578-C351-31196A548E86}"/>
              </a:ext>
            </a:extLst>
          </p:cNvPr>
          <p:cNvSpPr>
            <a:spLocks noGrp="1"/>
          </p:cNvSpPr>
          <p:nvPr>
            <p:ph idx="1"/>
          </p:nvPr>
        </p:nvSpPr>
        <p:spPr/>
        <p:txBody>
          <a:bodyPr/>
          <a:lstStyle/>
          <a:p>
            <a:pPr marL="0" indent="0">
              <a:buNone/>
            </a:pPr>
            <a:r>
              <a:rPr lang="en-US" dirty="0"/>
              <a:t>Incident Reporting</a:t>
            </a:r>
          </a:p>
          <a:p>
            <a:pPr lvl="1"/>
            <a:r>
              <a:rPr lang="en-US"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Employee Responsibilities:</a:t>
            </a:r>
          </a:p>
          <a:p>
            <a:pPr marL="1257300" lvl="2" indent="-342900">
              <a:buFont typeface="+mj-lt"/>
              <a:buAutoNum type="arabicPeriod"/>
            </a:pPr>
            <a:r>
              <a:rPr lang="en-US" sz="24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Promptly receive appropriate medical treatment. At MIP, </a:t>
            </a:r>
            <a:r>
              <a:rPr lang="en-US" sz="240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Dial 911 for emergency response</a:t>
            </a:r>
          </a:p>
          <a:p>
            <a:pPr marL="1257300" lvl="2" indent="-342900">
              <a:buFont typeface="+mj-lt"/>
              <a:buAutoNum type="arabicPeriod"/>
            </a:pPr>
            <a:r>
              <a:rPr lang="en-US" sz="24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Notify your supervisor as soon as possible of injury and any related healthcare measures taken</a:t>
            </a:r>
          </a:p>
          <a:p>
            <a:pPr marL="1257300" lvl="2" indent="-342900">
              <a:buFont typeface="+mj-lt"/>
              <a:buAutoNum type="arabicPeriod"/>
            </a:pPr>
            <a:r>
              <a:rPr lang="en-US" sz="24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Assist with the completion of an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i</a:t>
            </a:r>
            <a:r>
              <a:rPr lang="en-US" sz="24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njury/incident form and sign it</a:t>
            </a:r>
          </a:p>
          <a:p>
            <a:pPr marL="1257300" lvl="2" indent="-342900">
              <a:buFont typeface="+mj-lt"/>
              <a:buAutoNum type="arabicPeriod"/>
            </a:pPr>
            <a:r>
              <a:rPr lang="en-US" sz="24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Assist in the incident investigation and implementation of any corrective action</a:t>
            </a:r>
          </a:p>
          <a:p>
            <a:pPr marL="1257300" lvl="2" indent="-342900">
              <a:buFont typeface="+mj-lt"/>
              <a:buAutoNum type="arabicPeriod"/>
            </a:pPr>
            <a:r>
              <a:rPr lang="en-US" sz="24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Adhere to the legal requirements of WSIB and participate in McMaster University’s Return to Work Program if modified work and/or lost time results from a work-related injury</a:t>
            </a:r>
          </a:p>
          <a:p>
            <a:pPr lvl="1"/>
            <a:endParaRPr lang="en-US" dirty="0"/>
          </a:p>
        </p:txBody>
      </p:sp>
    </p:spTree>
    <p:extLst>
      <p:ext uri="{BB962C8B-B14F-4D97-AF65-F5344CB8AC3E}">
        <p14:creationId xmlns:p14="http://schemas.microsoft.com/office/powerpoint/2010/main" val="3325170136"/>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EE21A-2208-3B22-7CD2-62EC277B3A3C}"/>
              </a:ext>
            </a:extLst>
          </p:cNvPr>
          <p:cNvSpPr>
            <a:spLocks noGrp="1"/>
          </p:cNvSpPr>
          <p:nvPr>
            <p:ph type="title"/>
          </p:nvPr>
        </p:nvSpPr>
        <p:spPr/>
        <p:txBody>
          <a:bodyPr/>
          <a:lstStyle/>
          <a:p>
            <a:r>
              <a:rPr lang="en-US" dirty="0"/>
              <a:t>MMRI Health and Safety</a:t>
            </a:r>
          </a:p>
        </p:txBody>
      </p:sp>
      <p:sp>
        <p:nvSpPr>
          <p:cNvPr id="3" name="Content Placeholder 2">
            <a:extLst>
              <a:ext uri="{FF2B5EF4-FFF2-40B4-BE49-F238E27FC236}">
                <a16:creationId xmlns:a16="http://schemas.microsoft.com/office/drawing/2014/main" id="{A89818AC-9E21-6733-41C8-4E649B3DB07A}"/>
              </a:ext>
            </a:extLst>
          </p:cNvPr>
          <p:cNvSpPr>
            <a:spLocks noGrp="1"/>
          </p:cNvSpPr>
          <p:nvPr>
            <p:ph idx="1"/>
          </p:nvPr>
        </p:nvSpPr>
        <p:spPr/>
        <p:txBody>
          <a:bodyPr>
            <a:normAutofit fontScale="77500" lnSpcReduction="20000"/>
          </a:bodyPr>
          <a:lstStyle/>
          <a:p>
            <a:pPr marL="0" indent="0">
              <a:buNone/>
            </a:pPr>
            <a:r>
              <a:rPr lang="en-US" dirty="0"/>
              <a:t>“Critical Injury” is an injury of a serious nature that includes any of the following:</a:t>
            </a:r>
          </a:p>
          <a:p>
            <a:pPr lvl="1"/>
            <a:r>
              <a:rPr lang="en-US" dirty="0"/>
              <a:t>Places life in jeopardy</a:t>
            </a:r>
          </a:p>
          <a:p>
            <a:pPr lvl="1"/>
            <a:r>
              <a:rPr lang="en-US" dirty="0"/>
              <a:t>Produces unconsciousness</a:t>
            </a:r>
          </a:p>
          <a:p>
            <a:pPr lvl="1"/>
            <a:r>
              <a:rPr lang="en-US" dirty="0"/>
              <a:t>Results in substantial loss of blood</a:t>
            </a:r>
          </a:p>
          <a:p>
            <a:pPr lvl="1"/>
            <a:r>
              <a:rPr lang="en-US" dirty="0"/>
              <a:t>Involves the fracture of an arm or leg</a:t>
            </a:r>
          </a:p>
          <a:p>
            <a:pPr lvl="1"/>
            <a:r>
              <a:rPr lang="en-US" dirty="0"/>
              <a:t>Involves the amputation of an arm, hand, leg, or foot</a:t>
            </a:r>
          </a:p>
          <a:p>
            <a:pPr lvl="1"/>
            <a:r>
              <a:rPr lang="en-US" dirty="0"/>
              <a:t>Consists of burns to a major portion of the body</a:t>
            </a:r>
          </a:p>
          <a:p>
            <a:pPr lvl="1"/>
            <a:r>
              <a:rPr lang="en-US" dirty="0"/>
              <a:t>Causes the loss of sight on an eye</a:t>
            </a:r>
          </a:p>
          <a:p>
            <a:pPr marL="0" indent="0">
              <a:buNone/>
            </a:pPr>
            <a:r>
              <a:rPr lang="en-US" dirty="0"/>
              <a:t>In the case of a critical injury, supervisors are responsible for: </a:t>
            </a:r>
          </a:p>
          <a:p>
            <a:pPr lvl="1"/>
            <a:r>
              <a:rPr lang="en-US" sz="2500" dirty="0"/>
              <a:t>Securing the accident site to ensure that further injury is prevented</a:t>
            </a:r>
          </a:p>
          <a:p>
            <a:pPr lvl="1"/>
            <a:r>
              <a:rPr lang="en-US" sz="2500" dirty="0"/>
              <a:t>Immediately arranging for medical and emergency assistance by calling Security at “88” or “5555” at host hospitals and “911” at any other off-campus locations</a:t>
            </a:r>
          </a:p>
          <a:p>
            <a:pPr lvl="1"/>
            <a:r>
              <a:rPr lang="en-US" sz="2500" dirty="0"/>
              <a:t>Immediately notifying Environmental and Occupational Health Support Services at 905-525-9140x24352 and communicating details of the incident</a:t>
            </a:r>
          </a:p>
          <a:p>
            <a:pPr lvl="1"/>
            <a:r>
              <a:rPr lang="en-US" sz="2500" dirty="0"/>
              <a:t>Ensuring that the site remains undisturbed until Environmental and Occupational Health Support Services provide clearance</a:t>
            </a:r>
          </a:p>
          <a:p>
            <a:pPr lvl="1"/>
            <a:r>
              <a:rPr lang="en-US" sz="2500" dirty="0"/>
              <a:t>Cooperating with directives from Environmental and Occupational Health Support Services and the Ministry of </a:t>
            </a:r>
            <a:r>
              <a:rPr lang="en-US" sz="2500" dirty="0" err="1"/>
              <a:t>Labour</a:t>
            </a:r>
            <a:endParaRPr lang="en-US" sz="2500" dirty="0"/>
          </a:p>
          <a:p>
            <a:endParaRPr lang="en-US" dirty="0"/>
          </a:p>
        </p:txBody>
      </p:sp>
    </p:spTree>
    <p:extLst>
      <p:ext uri="{BB962C8B-B14F-4D97-AF65-F5344CB8AC3E}">
        <p14:creationId xmlns:p14="http://schemas.microsoft.com/office/powerpoint/2010/main" val="1558479396"/>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F9F47-AA08-896E-990F-9B346B645DE6}"/>
              </a:ext>
            </a:extLst>
          </p:cNvPr>
          <p:cNvSpPr>
            <a:spLocks noGrp="1"/>
          </p:cNvSpPr>
          <p:nvPr>
            <p:ph type="title"/>
          </p:nvPr>
        </p:nvSpPr>
        <p:spPr/>
        <p:txBody>
          <a:bodyPr/>
          <a:lstStyle/>
          <a:p>
            <a:r>
              <a:rPr lang="en-US" dirty="0"/>
              <a:t>MMRI Health and Safety</a:t>
            </a:r>
          </a:p>
        </p:txBody>
      </p:sp>
      <p:sp>
        <p:nvSpPr>
          <p:cNvPr id="3" name="Content Placeholder 2">
            <a:extLst>
              <a:ext uri="{FF2B5EF4-FFF2-40B4-BE49-F238E27FC236}">
                <a16:creationId xmlns:a16="http://schemas.microsoft.com/office/drawing/2014/main" id="{C70DD964-F887-6060-D24D-CC6B89823A79}"/>
              </a:ext>
            </a:extLst>
          </p:cNvPr>
          <p:cNvSpPr>
            <a:spLocks noGrp="1"/>
          </p:cNvSpPr>
          <p:nvPr>
            <p:ph idx="1"/>
          </p:nvPr>
        </p:nvSpPr>
        <p:spPr>
          <a:xfrm>
            <a:off x="161925" y="1713217"/>
            <a:ext cx="11839575" cy="2064024"/>
          </a:xfrm>
        </p:spPr>
        <p:txBody>
          <a:bodyPr>
            <a:normAutofit fontScale="92500" lnSpcReduction="20000"/>
          </a:bodyPr>
          <a:lstStyle/>
          <a:p>
            <a:pPr marL="0" indent="0">
              <a:buNone/>
            </a:pPr>
            <a:r>
              <a:rPr lang="en-US" dirty="0"/>
              <a:t>McMaster has a range of standard safety courses that MUST be completed before you can begin to work at the MMRI.</a:t>
            </a:r>
          </a:p>
          <a:p>
            <a:r>
              <a:rPr lang="en-US" dirty="0"/>
              <a:t>A training matrix developed by UHS is available here: </a:t>
            </a:r>
            <a:r>
              <a:rPr lang="en-US" dirty="0">
                <a:hlinkClick r:id="rId2"/>
              </a:rPr>
              <a:t>https://hr.mcmaster.ca/app/uploads/2019/02/Corporate-Training-Matrix.pdf</a:t>
            </a:r>
            <a:endParaRPr lang="en-US" dirty="0"/>
          </a:p>
          <a:p>
            <a:r>
              <a:rPr lang="en-US" dirty="0"/>
              <a:t>Sign up for required training through Mosaic (</a:t>
            </a:r>
            <a:r>
              <a:rPr lang="en-US" dirty="0">
                <a:hlinkClick r:id="rId3"/>
              </a:rPr>
              <a:t>https://mosaic.mcmaster.ca/</a:t>
            </a:r>
            <a:r>
              <a:rPr lang="en-US" dirty="0"/>
              <a:t>) </a:t>
            </a:r>
          </a:p>
          <a:p>
            <a:r>
              <a:rPr lang="en-US" dirty="0"/>
              <a:t>A summary of the MMRI relevant courses is presented here:</a:t>
            </a:r>
          </a:p>
          <a:p>
            <a:pPr marL="0" indent="0">
              <a:buNone/>
            </a:pPr>
            <a:endParaRPr lang="en-US" dirty="0"/>
          </a:p>
        </p:txBody>
      </p:sp>
      <p:graphicFrame>
        <p:nvGraphicFramePr>
          <p:cNvPr id="4" name="Table 3">
            <a:extLst>
              <a:ext uri="{FF2B5EF4-FFF2-40B4-BE49-F238E27FC236}">
                <a16:creationId xmlns:a16="http://schemas.microsoft.com/office/drawing/2014/main" id="{AA3693A9-4947-AD38-8862-8E2A59154FAB}"/>
              </a:ext>
            </a:extLst>
          </p:cNvPr>
          <p:cNvGraphicFramePr>
            <a:graphicFrameLocks noGrp="1"/>
          </p:cNvGraphicFramePr>
          <p:nvPr>
            <p:extLst>
              <p:ext uri="{D42A27DB-BD31-4B8C-83A1-F6EECF244321}">
                <p14:modId xmlns:p14="http://schemas.microsoft.com/office/powerpoint/2010/main" val="1320038419"/>
              </p:ext>
            </p:extLst>
          </p:nvPr>
        </p:nvGraphicFramePr>
        <p:xfrm>
          <a:off x="156316" y="3777241"/>
          <a:ext cx="11859660" cy="2639798"/>
        </p:xfrm>
        <a:graphic>
          <a:graphicData uri="http://schemas.openxmlformats.org/drawingml/2006/table">
            <a:tbl>
              <a:tblPr firstRow="1" bandRow="1">
                <a:tableStyleId>{5C22544A-7EE6-4342-B048-85BDC9FD1C3A}</a:tableStyleId>
              </a:tblPr>
              <a:tblGrid>
                <a:gridCol w="3817478">
                  <a:extLst>
                    <a:ext uri="{9D8B030D-6E8A-4147-A177-3AD203B41FA5}">
                      <a16:colId xmlns:a16="http://schemas.microsoft.com/office/drawing/2014/main" val="2933505824"/>
                    </a:ext>
                  </a:extLst>
                </a:gridCol>
                <a:gridCol w="3495821">
                  <a:extLst>
                    <a:ext uri="{9D8B030D-6E8A-4147-A177-3AD203B41FA5}">
                      <a16:colId xmlns:a16="http://schemas.microsoft.com/office/drawing/2014/main" val="2439087692"/>
                    </a:ext>
                  </a:extLst>
                </a:gridCol>
                <a:gridCol w="4546361">
                  <a:extLst>
                    <a:ext uri="{9D8B030D-6E8A-4147-A177-3AD203B41FA5}">
                      <a16:colId xmlns:a16="http://schemas.microsoft.com/office/drawing/2014/main" val="2265579565"/>
                    </a:ext>
                  </a:extLst>
                </a:gridCol>
              </a:tblGrid>
              <a:tr h="293311">
                <a:tc>
                  <a:txBody>
                    <a:bodyPr/>
                    <a:lstStyle/>
                    <a:p>
                      <a:pPr marL="0" marR="0"/>
                      <a:r>
                        <a:rPr lang="en-CA" sz="1800">
                          <a:effectLst/>
                        </a:rPr>
                        <a:t>Mandatory For Everyone:</a:t>
                      </a:r>
                      <a:endParaRPr lang="en-US" sz="1600">
                        <a:effectLst/>
                        <a:latin typeface="Calibri" panose="020F0502020204030204" pitchFamily="34" charset="0"/>
                        <a:ea typeface="Calibri" panose="020F0502020204030204" pitchFamily="34" charset="0"/>
                      </a:endParaRPr>
                    </a:p>
                  </a:txBody>
                  <a:tcPr marL="102550" marR="102550" marT="0" marB="0"/>
                </a:tc>
                <a:tc>
                  <a:txBody>
                    <a:bodyPr/>
                    <a:lstStyle/>
                    <a:p>
                      <a:pPr marL="0" marR="0"/>
                      <a:r>
                        <a:rPr lang="en-CA" sz="1800" dirty="0">
                          <a:effectLst/>
                        </a:rPr>
                        <a:t>M</a:t>
                      </a:r>
                      <a:r>
                        <a:rPr lang="en-US" sz="1800" dirty="0">
                          <a:effectLst/>
                        </a:rPr>
                        <a:t>MRI Required:</a:t>
                      </a:r>
                      <a:endParaRPr lang="en-US" sz="1800" dirty="0">
                        <a:effectLst/>
                        <a:latin typeface="Calibri" panose="020F0502020204030204" pitchFamily="34" charset="0"/>
                        <a:ea typeface="Calibri" panose="020F0502020204030204" pitchFamily="34" charset="0"/>
                      </a:endParaRPr>
                    </a:p>
                  </a:txBody>
                  <a:tcPr marL="102550" marR="102550" marT="0" marB="0"/>
                </a:tc>
                <a:tc>
                  <a:txBody>
                    <a:bodyPr/>
                    <a:lstStyle/>
                    <a:p>
                      <a:pPr marL="0" marR="0"/>
                      <a:r>
                        <a:rPr lang="en-CA" sz="1800">
                          <a:effectLst/>
                        </a:rPr>
                        <a:t>Equipment/Role Specific</a:t>
                      </a:r>
                      <a:endParaRPr lang="en-US" sz="1600">
                        <a:effectLst/>
                        <a:latin typeface="Calibri" panose="020F0502020204030204" pitchFamily="34" charset="0"/>
                        <a:ea typeface="Calibri" panose="020F0502020204030204" pitchFamily="34" charset="0"/>
                      </a:endParaRPr>
                    </a:p>
                  </a:txBody>
                  <a:tcPr marL="102550" marR="102550" marT="0" marB="0"/>
                </a:tc>
                <a:extLst>
                  <a:ext uri="{0D108BD9-81ED-4DB2-BD59-A6C34878D82A}">
                    <a16:rowId xmlns:a16="http://schemas.microsoft.com/office/drawing/2014/main" val="454812404"/>
                  </a:ext>
                </a:extLst>
              </a:tr>
              <a:tr h="2346487">
                <a:tc>
                  <a: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rPr>
                        <a:t>SAFE Training</a:t>
                      </a:r>
                      <a:endParaRPr lang="en-US" sz="1600" dirty="0">
                        <a:effectLst/>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rPr>
                        <a:t>Health &amp; Safety Orientation</a:t>
                      </a:r>
                      <a:r>
                        <a:rPr lang="en-CA" sz="1800" dirty="0">
                          <a:effectLst/>
                        </a:rPr>
                        <a:t>​</a:t>
                      </a:r>
                      <a:endParaRPr lang="en-US" sz="1600" dirty="0">
                        <a:effectLst/>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rPr>
                        <a:t>Violence &amp; Harassment Prevention</a:t>
                      </a:r>
                      <a:r>
                        <a:rPr lang="en-CA" sz="1800" dirty="0">
                          <a:effectLst/>
                        </a:rPr>
                        <a:t>​</a:t>
                      </a:r>
                      <a:endParaRPr lang="en-US" sz="1600" dirty="0">
                        <a:effectLst/>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rPr>
                        <a:t>WHMIS 2015</a:t>
                      </a:r>
                      <a:r>
                        <a:rPr lang="en-CA" sz="1800" dirty="0">
                          <a:effectLst/>
                        </a:rPr>
                        <a:t>​</a:t>
                      </a:r>
                      <a:endParaRPr lang="en-US" sz="1600" dirty="0">
                        <a:effectLst/>
                      </a:endParaRPr>
                    </a:p>
                  </a:txBody>
                  <a:tcPr marL="102550" marR="102550" marT="0" marB="0"/>
                </a:tc>
                <a:tc>
                  <a: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rPr>
                        <a:t>Chemical Handling and Spills</a:t>
                      </a:r>
                      <a:r>
                        <a:rPr lang="en-CA" sz="1800" dirty="0">
                          <a:effectLst/>
                        </a:rPr>
                        <a:t>​</a:t>
                      </a:r>
                      <a:endParaRPr lang="en-US" sz="1600" dirty="0">
                        <a:effectLst/>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rPr>
                        <a:t>Ladder Safety</a:t>
                      </a:r>
                      <a:r>
                        <a:rPr lang="en-CA" sz="1800" dirty="0">
                          <a:effectLst/>
                        </a:rPr>
                        <a:t>​</a:t>
                      </a:r>
                      <a:endParaRPr lang="en-US" sz="1600" dirty="0">
                        <a:effectLst/>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rPr>
                        <a:t>Machine Guarding Awareness</a:t>
                      </a:r>
                      <a:r>
                        <a:rPr lang="en-CA" sz="1800" dirty="0">
                          <a:effectLst/>
                        </a:rPr>
                        <a:t>​</a:t>
                      </a:r>
                      <a:endParaRPr lang="en-US" sz="1600" dirty="0">
                        <a:effectLst/>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rPr>
                        <a:t>Noise Awareness</a:t>
                      </a:r>
                      <a:endParaRPr lang="en-US" sz="1600" dirty="0">
                        <a:effectLst/>
                      </a:endParaRPr>
                    </a:p>
                    <a:p>
                      <a:pPr marL="0" marR="0">
                        <a:spcBef>
                          <a:spcPts val="0"/>
                        </a:spcBef>
                        <a:spcAft>
                          <a:spcPts val="0"/>
                        </a:spcAft>
                      </a:pPr>
                      <a:r>
                        <a:rPr lang="en-CA" sz="1800" dirty="0">
                          <a:effectLst/>
                        </a:rPr>
                        <a:t> </a:t>
                      </a:r>
                      <a:endParaRPr lang="en-US" sz="1600" dirty="0">
                        <a:effectLst/>
                        <a:latin typeface="Calibri" panose="020F0502020204030204" pitchFamily="34" charset="0"/>
                        <a:ea typeface="Calibri" panose="020F0502020204030204" pitchFamily="34" charset="0"/>
                      </a:endParaRPr>
                    </a:p>
                  </a:txBody>
                  <a:tcPr marL="102550" marR="102550" marT="0" marB="0"/>
                </a:tc>
                <a:tc>
                  <a: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rPr>
                        <a:t>Gas Cylinder (welding and coater)</a:t>
                      </a:r>
                      <a:r>
                        <a:rPr lang="en-CA" sz="1800" dirty="0">
                          <a:effectLst/>
                        </a:rPr>
                        <a:t>​</a:t>
                      </a:r>
                      <a:endParaRPr lang="en-US" sz="1600" dirty="0">
                        <a:effectLst/>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rPr>
                        <a:t>Laser Safety (laser cutter)</a:t>
                      </a:r>
                      <a:r>
                        <a:rPr lang="en-CA" sz="1800" dirty="0">
                          <a:effectLst/>
                        </a:rPr>
                        <a:t>​</a:t>
                      </a:r>
                      <a:endParaRPr lang="en-US" sz="1600" dirty="0">
                        <a:effectLst/>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rPr>
                        <a:t>Lock-Out/Tag-Out (maintaining equipment)</a:t>
                      </a:r>
                      <a:r>
                        <a:rPr lang="en-CA" sz="1800" dirty="0">
                          <a:effectLst/>
                        </a:rPr>
                        <a:t>​</a:t>
                      </a:r>
                      <a:endParaRPr lang="en-US" sz="1600" dirty="0">
                        <a:effectLst/>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rPr>
                        <a:t>Fire Warden (Brady, Kevin, Dr. Veldhuis, Michelle)</a:t>
                      </a:r>
                      <a:r>
                        <a:rPr lang="en-CA" sz="1800" dirty="0">
                          <a:effectLst/>
                        </a:rPr>
                        <a:t>​</a:t>
                      </a:r>
                      <a:endParaRPr lang="en-US" sz="1600" dirty="0">
                        <a:effectLst/>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rPr>
                        <a:t>Accident Investigation (supervisors)</a:t>
                      </a:r>
                      <a:r>
                        <a:rPr lang="en-CA" sz="1800" dirty="0">
                          <a:effectLst/>
                        </a:rPr>
                        <a:t>​</a:t>
                      </a:r>
                      <a:endParaRPr lang="en-US" sz="1600" dirty="0">
                        <a:effectLst/>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rPr>
                        <a:t>Due Diligence (supervisors)</a:t>
                      </a:r>
                      <a:endParaRPr lang="en-US" sz="1600" dirty="0">
                        <a:solidFill>
                          <a:srgbClr val="242424"/>
                        </a:solidFill>
                        <a:effectLst/>
                        <a:latin typeface="Calibri" panose="020F0502020204030204" pitchFamily="34" charset="0"/>
                        <a:ea typeface="Calibri" panose="020F0502020204030204" pitchFamily="34" charset="0"/>
                      </a:endParaRPr>
                    </a:p>
                  </a:txBody>
                  <a:tcPr marL="102550" marR="102550" marT="0" marB="0"/>
                </a:tc>
                <a:extLst>
                  <a:ext uri="{0D108BD9-81ED-4DB2-BD59-A6C34878D82A}">
                    <a16:rowId xmlns:a16="http://schemas.microsoft.com/office/drawing/2014/main" val="3925480065"/>
                  </a:ext>
                </a:extLst>
              </a:tr>
            </a:tbl>
          </a:graphicData>
        </a:graphic>
      </p:graphicFrame>
    </p:spTree>
    <p:extLst>
      <p:ext uri="{BB962C8B-B14F-4D97-AF65-F5344CB8AC3E}">
        <p14:creationId xmlns:p14="http://schemas.microsoft.com/office/powerpoint/2010/main" val="2935005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98D6-1C4A-EE66-4230-5B416B9DF663}"/>
              </a:ext>
            </a:extLst>
          </p:cNvPr>
          <p:cNvSpPr>
            <a:spLocks noGrp="1"/>
          </p:cNvSpPr>
          <p:nvPr>
            <p:ph type="title"/>
          </p:nvPr>
        </p:nvSpPr>
        <p:spPr/>
        <p:txBody>
          <a:bodyPr/>
          <a:lstStyle/>
          <a:p>
            <a:r>
              <a:rPr lang="en-US" dirty="0"/>
              <a:t>Working in the MMRI – General Safety</a:t>
            </a:r>
          </a:p>
        </p:txBody>
      </p:sp>
      <p:sp>
        <p:nvSpPr>
          <p:cNvPr id="3" name="Content Placeholder 2">
            <a:extLst>
              <a:ext uri="{FF2B5EF4-FFF2-40B4-BE49-F238E27FC236}">
                <a16:creationId xmlns:a16="http://schemas.microsoft.com/office/drawing/2014/main" id="{31199692-8EE2-F761-BBD1-C49016C3B849}"/>
              </a:ext>
            </a:extLst>
          </p:cNvPr>
          <p:cNvSpPr>
            <a:spLocks noGrp="1"/>
          </p:cNvSpPr>
          <p:nvPr>
            <p:ph idx="1"/>
          </p:nvPr>
        </p:nvSpPr>
        <p:spPr/>
        <p:txBody>
          <a:bodyPr>
            <a:normAutofit/>
          </a:bodyPr>
          <a:lstStyle/>
          <a:p>
            <a:pPr marL="0" indent="0">
              <a:buNone/>
            </a:pPr>
            <a:r>
              <a:rPr lang="en-US" dirty="0"/>
              <a:t>Emergencies</a:t>
            </a:r>
          </a:p>
          <a:p>
            <a:pPr lvl="1"/>
            <a:r>
              <a:rPr lang="en-US" dirty="0"/>
              <a:t>In the event of an emergency, call 911</a:t>
            </a:r>
          </a:p>
          <a:p>
            <a:pPr lvl="2"/>
            <a:r>
              <a:rPr lang="en-US" dirty="0"/>
              <a:t>Our location is </a:t>
            </a:r>
            <a:r>
              <a:rPr lang="en-US" u="sng" dirty="0"/>
              <a:t>230 Longwood Road South, Hamilton, Ontario</a:t>
            </a:r>
          </a:p>
          <a:p>
            <a:pPr lvl="1"/>
            <a:r>
              <a:rPr lang="en-US" dirty="0"/>
              <a:t>If time and the incident conditions permit, follow up with a call to McMaster security through either:</a:t>
            </a:r>
          </a:p>
          <a:p>
            <a:pPr lvl="2"/>
            <a:r>
              <a:rPr lang="en-US" dirty="0"/>
              <a:t>Telephone: 905-525-9140 x24281</a:t>
            </a:r>
          </a:p>
          <a:p>
            <a:pPr lvl="2"/>
            <a:r>
              <a:rPr lang="en-US" dirty="0"/>
              <a:t>The McMaster Security App</a:t>
            </a:r>
          </a:p>
          <a:p>
            <a:pPr lvl="2"/>
            <a:endParaRPr lang="en-US" dirty="0"/>
          </a:p>
          <a:p>
            <a:pPr marL="457200" lvl="1" indent="0">
              <a:buNone/>
            </a:pPr>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739111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98D6-1C4A-EE66-4230-5B416B9DF663}"/>
              </a:ext>
            </a:extLst>
          </p:cNvPr>
          <p:cNvSpPr>
            <a:spLocks noGrp="1"/>
          </p:cNvSpPr>
          <p:nvPr>
            <p:ph type="title"/>
          </p:nvPr>
        </p:nvSpPr>
        <p:spPr/>
        <p:txBody>
          <a:bodyPr/>
          <a:lstStyle/>
          <a:p>
            <a:r>
              <a:rPr lang="en-US" dirty="0"/>
              <a:t>Working in the MMRI – General Safety</a:t>
            </a:r>
          </a:p>
        </p:txBody>
      </p:sp>
      <p:sp>
        <p:nvSpPr>
          <p:cNvPr id="3" name="Content Placeholder 2">
            <a:extLst>
              <a:ext uri="{FF2B5EF4-FFF2-40B4-BE49-F238E27FC236}">
                <a16:creationId xmlns:a16="http://schemas.microsoft.com/office/drawing/2014/main" id="{31199692-8EE2-F761-BBD1-C49016C3B849}"/>
              </a:ext>
            </a:extLst>
          </p:cNvPr>
          <p:cNvSpPr>
            <a:spLocks noGrp="1"/>
          </p:cNvSpPr>
          <p:nvPr>
            <p:ph idx="1"/>
          </p:nvPr>
        </p:nvSpPr>
        <p:spPr/>
        <p:txBody>
          <a:bodyPr>
            <a:normAutofit lnSpcReduction="10000"/>
          </a:bodyPr>
          <a:lstStyle/>
          <a:p>
            <a:pPr marL="0" indent="0">
              <a:buNone/>
            </a:pPr>
            <a:r>
              <a:rPr lang="en-US" dirty="0"/>
              <a:t>Fire Safety</a:t>
            </a:r>
          </a:p>
          <a:p>
            <a:pPr lvl="1"/>
            <a:r>
              <a:rPr lang="en-US" dirty="0"/>
              <a:t>When an alarm sounds, secure equipment in a safe condition and leave the building by the nearest exit immediately</a:t>
            </a:r>
          </a:p>
          <a:p>
            <a:pPr lvl="1"/>
            <a:r>
              <a:rPr lang="en-US" dirty="0"/>
              <a:t>Do not use elevators</a:t>
            </a:r>
          </a:p>
          <a:p>
            <a:pPr lvl="1"/>
            <a:r>
              <a:rPr lang="en-US" dirty="0"/>
              <a:t>Feel doors before opening them. If hot, find a different exit</a:t>
            </a:r>
          </a:p>
          <a:p>
            <a:pPr lvl="1"/>
            <a:r>
              <a:rPr lang="en-US" dirty="0"/>
              <a:t>Close all doors behind you as you evacuate</a:t>
            </a:r>
          </a:p>
          <a:p>
            <a:pPr lvl="1"/>
            <a:r>
              <a:rPr lang="en-US" dirty="0"/>
              <a:t>If it is unsafe to evacuate, close doors and block cracks with a damp towel. Call 911 immediately</a:t>
            </a:r>
          </a:p>
          <a:p>
            <a:pPr lvl="1"/>
            <a:r>
              <a:rPr lang="en-US" dirty="0"/>
              <a:t> Do not re-enter building until given an explicit all-clear by a fire warden, fire department, or security</a:t>
            </a:r>
          </a:p>
          <a:p>
            <a:pPr marL="457200" lvl="1" indent="0">
              <a:buNone/>
            </a:pPr>
            <a:endParaRPr lang="en-US" dirty="0"/>
          </a:p>
          <a:p>
            <a:pPr marL="457200" lvl="1" indent="0">
              <a:buNone/>
            </a:pPr>
            <a:r>
              <a:rPr lang="en-US" dirty="0"/>
              <a:t>*If you require any special accommodations in order to evacuate the building safely, discuss them in advance with your supervisor</a:t>
            </a:r>
          </a:p>
          <a:p>
            <a:pPr lvl="1"/>
            <a:endParaRPr lang="en-US" dirty="0"/>
          </a:p>
          <a:p>
            <a:pPr lvl="1"/>
            <a:endParaRPr lang="en-US" dirty="0"/>
          </a:p>
        </p:txBody>
      </p:sp>
    </p:spTree>
    <p:extLst>
      <p:ext uri="{BB962C8B-B14F-4D97-AF65-F5344CB8AC3E}">
        <p14:creationId xmlns:p14="http://schemas.microsoft.com/office/powerpoint/2010/main" val="2202233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98D6-1C4A-EE66-4230-5B416B9DF663}"/>
              </a:ext>
            </a:extLst>
          </p:cNvPr>
          <p:cNvSpPr>
            <a:spLocks noGrp="1"/>
          </p:cNvSpPr>
          <p:nvPr>
            <p:ph type="title"/>
          </p:nvPr>
        </p:nvSpPr>
        <p:spPr/>
        <p:txBody>
          <a:bodyPr/>
          <a:lstStyle/>
          <a:p>
            <a:r>
              <a:rPr lang="en-US" dirty="0"/>
              <a:t>Working in the MMRI – General Safety</a:t>
            </a:r>
          </a:p>
        </p:txBody>
      </p:sp>
      <p:sp>
        <p:nvSpPr>
          <p:cNvPr id="3" name="Content Placeholder 2">
            <a:extLst>
              <a:ext uri="{FF2B5EF4-FFF2-40B4-BE49-F238E27FC236}">
                <a16:creationId xmlns:a16="http://schemas.microsoft.com/office/drawing/2014/main" id="{31199692-8EE2-F761-BBD1-C49016C3B849}"/>
              </a:ext>
            </a:extLst>
          </p:cNvPr>
          <p:cNvSpPr>
            <a:spLocks noGrp="1"/>
          </p:cNvSpPr>
          <p:nvPr>
            <p:ph idx="1"/>
          </p:nvPr>
        </p:nvSpPr>
        <p:spPr>
          <a:xfrm>
            <a:off x="161925" y="1713216"/>
            <a:ext cx="5606486" cy="4659009"/>
          </a:xfrm>
        </p:spPr>
        <p:txBody>
          <a:bodyPr>
            <a:normAutofit/>
          </a:bodyPr>
          <a:lstStyle/>
          <a:p>
            <a:pPr marL="0" indent="0">
              <a:buNone/>
            </a:pPr>
            <a:r>
              <a:rPr lang="en-US" dirty="0"/>
              <a:t>Fire Safety – Muster Point</a:t>
            </a:r>
          </a:p>
          <a:p>
            <a:pPr lvl="1"/>
            <a:r>
              <a:rPr lang="en-US" dirty="0"/>
              <a:t>When evacuating the building, leave via the nearest exit</a:t>
            </a:r>
          </a:p>
          <a:p>
            <a:pPr lvl="1"/>
            <a:r>
              <a:rPr lang="en-US" dirty="0"/>
              <a:t>Make your way around the building to the MMRI’s muster point: Across the road from the MMRI main entrance, West of the building</a:t>
            </a:r>
          </a:p>
          <a:p>
            <a:pPr marL="457200" lvl="1" indent="0" algn="ctr">
              <a:buNone/>
            </a:pPr>
            <a:endParaRPr lang="en-US" dirty="0"/>
          </a:p>
          <a:p>
            <a:pPr lvl="1"/>
            <a:endParaRPr lang="en-US" dirty="0"/>
          </a:p>
        </p:txBody>
      </p:sp>
      <p:pic>
        <p:nvPicPr>
          <p:cNvPr id="5" name="Picture 4">
            <a:extLst>
              <a:ext uri="{FF2B5EF4-FFF2-40B4-BE49-F238E27FC236}">
                <a16:creationId xmlns:a16="http://schemas.microsoft.com/office/drawing/2014/main" id="{57148C8F-BEA6-0A4F-7A64-85E9DFAC3C61}"/>
              </a:ext>
            </a:extLst>
          </p:cNvPr>
          <p:cNvPicPr>
            <a:picLocks noChangeAspect="1"/>
          </p:cNvPicPr>
          <p:nvPr/>
        </p:nvPicPr>
        <p:blipFill>
          <a:blip r:embed="rId2"/>
          <a:stretch>
            <a:fillRect/>
          </a:stretch>
        </p:blipFill>
        <p:spPr>
          <a:xfrm>
            <a:off x="6212731" y="1518970"/>
            <a:ext cx="5888114" cy="5263616"/>
          </a:xfrm>
          <a:prstGeom prst="rect">
            <a:avLst/>
          </a:prstGeom>
        </p:spPr>
      </p:pic>
      <p:sp>
        <p:nvSpPr>
          <p:cNvPr id="6" name="Star: 5 Points 5">
            <a:extLst>
              <a:ext uri="{FF2B5EF4-FFF2-40B4-BE49-F238E27FC236}">
                <a16:creationId xmlns:a16="http://schemas.microsoft.com/office/drawing/2014/main" id="{DCE8B5EA-F805-537E-A3CD-D0ED4CCF9E8F}"/>
              </a:ext>
            </a:extLst>
          </p:cNvPr>
          <p:cNvSpPr/>
          <p:nvPr/>
        </p:nvSpPr>
        <p:spPr>
          <a:xfrm>
            <a:off x="8263783" y="3529412"/>
            <a:ext cx="363198" cy="384561"/>
          </a:xfrm>
          <a:prstGeom prst="star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2656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98D6-1C4A-EE66-4230-5B416B9DF663}"/>
              </a:ext>
            </a:extLst>
          </p:cNvPr>
          <p:cNvSpPr>
            <a:spLocks noGrp="1"/>
          </p:cNvSpPr>
          <p:nvPr>
            <p:ph type="title"/>
          </p:nvPr>
        </p:nvSpPr>
        <p:spPr/>
        <p:txBody>
          <a:bodyPr/>
          <a:lstStyle/>
          <a:p>
            <a:r>
              <a:rPr lang="en-US" dirty="0"/>
              <a:t>Working in the MMRI – General Safety</a:t>
            </a:r>
          </a:p>
        </p:txBody>
      </p:sp>
      <p:sp>
        <p:nvSpPr>
          <p:cNvPr id="3" name="Content Placeholder 2">
            <a:extLst>
              <a:ext uri="{FF2B5EF4-FFF2-40B4-BE49-F238E27FC236}">
                <a16:creationId xmlns:a16="http://schemas.microsoft.com/office/drawing/2014/main" id="{31199692-8EE2-F761-BBD1-C49016C3B849}"/>
              </a:ext>
            </a:extLst>
          </p:cNvPr>
          <p:cNvSpPr>
            <a:spLocks noGrp="1"/>
          </p:cNvSpPr>
          <p:nvPr>
            <p:ph idx="1"/>
          </p:nvPr>
        </p:nvSpPr>
        <p:spPr/>
        <p:txBody>
          <a:bodyPr>
            <a:normAutofit/>
          </a:bodyPr>
          <a:lstStyle/>
          <a:p>
            <a:pPr marL="0" indent="0">
              <a:buNone/>
            </a:pPr>
            <a:r>
              <a:rPr lang="en-US" dirty="0"/>
              <a:t>Safety Data Sheets (SDS):</a:t>
            </a:r>
          </a:p>
          <a:p>
            <a:pPr lvl="1"/>
            <a:r>
              <a:rPr lang="en-US" dirty="0"/>
              <a:t>McMaster has moved to using an online SDS system</a:t>
            </a:r>
          </a:p>
          <a:p>
            <a:pPr lvl="1"/>
            <a:r>
              <a:rPr lang="en-US" dirty="0"/>
              <a:t>SDS sheets can be found here: </a:t>
            </a:r>
            <a:r>
              <a:rPr lang="en-US" dirty="0">
                <a:hlinkClick r:id="rId2"/>
              </a:rPr>
              <a:t>https://jr.chemwatch.net/chemwatch.web/account/autologinbyip</a:t>
            </a:r>
            <a:r>
              <a:rPr lang="en-US" dirty="0"/>
              <a:t> (no sign in required if logging in from campus)</a:t>
            </a:r>
          </a:p>
          <a:p>
            <a:pPr lvl="1"/>
            <a:endParaRPr lang="en-US" dirty="0"/>
          </a:p>
          <a:p>
            <a:pPr lvl="1"/>
            <a:r>
              <a:rPr lang="en-US" dirty="0"/>
              <a:t>A lab laptop in the </a:t>
            </a:r>
            <a:r>
              <a:rPr lang="en-US" dirty="0" err="1"/>
              <a:t>SouthWest</a:t>
            </a:r>
            <a:r>
              <a:rPr lang="en-US" dirty="0"/>
              <a:t>  corner of the Machine Shop has a link to this address on the desktop</a:t>
            </a:r>
          </a:p>
          <a:p>
            <a:pPr lvl="1"/>
            <a:endParaRPr lang="en-US" dirty="0"/>
          </a:p>
          <a:p>
            <a:pPr lvl="1"/>
            <a:r>
              <a:rPr lang="en-US" dirty="0"/>
              <a:t>If you are bringing any chemicals into the laboratory that are not found in this SDS listing, let your supervisor know before bringing it into the lab</a:t>
            </a:r>
          </a:p>
          <a:p>
            <a:pPr marL="457200" lvl="1" indent="0" algn="ctr">
              <a:buNone/>
            </a:pPr>
            <a:endParaRPr lang="en-US" dirty="0"/>
          </a:p>
          <a:p>
            <a:pPr lvl="1"/>
            <a:endParaRPr lang="en-US" dirty="0"/>
          </a:p>
        </p:txBody>
      </p:sp>
    </p:spTree>
    <p:extLst>
      <p:ext uri="{BB962C8B-B14F-4D97-AF65-F5344CB8AC3E}">
        <p14:creationId xmlns:p14="http://schemas.microsoft.com/office/powerpoint/2010/main" val="104367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98D6-1C4A-EE66-4230-5B416B9DF663}"/>
              </a:ext>
            </a:extLst>
          </p:cNvPr>
          <p:cNvSpPr>
            <a:spLocks noGrp="1"/>
          </p:cNvSpPr>
          <p:nvPr>
            <p:ph type="title"/>
          </p:nvPr>
        </p:nvSpPr>
        <p:spPr/>
        <p:txBody>
          <a:bodyPr/>
          <a:lstStyle/>
          <a:p>
            <a:r>
              <a:rPr lang="en-US" dirty="0"/>
              <a:t>Working in the MMRI – General Safety</a:t>
            </a:r>
          </a:p>
        </p:txBody>
      </p:sp>
      <p:sp>
        <p:nvSpPr>
          <p:cNvPr id="3" name="Content Placeholder 2">
            <a:extLst>
              <a:ext uri="{FF2B5EF4-FFF2-40B4-BE49-F238E27FC236}">
                <a16:creationId xmlns:a16="http://schemas.microsoft.com/office/drawing/2014/main" id="{31199692-8EE2-F761-BBD1-C49016C3B849}"/>
              </a:ext>
            </a:extLst>
          </p:cNvPr>
          <p:cNvSpPr>
            <a:spLocks noGrp="1"/>
          </p:cNvSpPr>
          <p:nvPr>
            <p:ph idx="1"/>
          </p:nvPr>
        </p:nvSpPr>
        <p:spPr/>
        <p:txBody>
          <a:bodyPr>
            <a:normAutofit/>
          </a:bodyPr>
          <a:lstStyle/>
          <a:p>
            <a:pPr marL="0" indent="0">
              <a:buNone/>
            </a:pPr>
            <a:r>
              <a:rPr lang="en-US" dirty="0"/>
              <a:t>Hazardous Waste Disposal</a:t>
            </a:r>
          </a:p>
          <a:p>
            <a:pPr lvl="1"/>
            <a:r>
              <a:rPr lang="en-US" dirty="0"/>
              <a:t>All chemical waste must be handled properly, not dumped down drains</a:t>
            </a:r>
          </a:p>
          <a:p>
            <a:pPr lvl="1"/>
            <a:r>
              <a:rPr lang="en-US" dirty="0"/>
              <a:t>For solvents, disposal containers are available in MPAL</a:t>
            </a:r>
          </a:p>
          <a:p>
            <a:pPr lvl="1"/>
            <a:r>
              <a:rPr lang="en-US" dirty="0"/>
              <a:t>For waste oil and machine coolant, there are disposal bins in the Machine Shop</a:t>
            </a:r>
          </a:p>
          <a:p>
            <a:pPr lvl="1"/>
            <a:r>
              <a:rPr lang="en-US" dirty="0"/>
              <a:t>If either container is full, let your supervisor know so that it can be emptied</a:t>
            </a:r>
          </a:p>
          <a:p>
            <a:pPr lvl="1"/>
            <a:r>
              <a:rPr lang="en-US" dirty="0"/>
              <a:t>If you have any special waste to dispose of, let your supervisor know</a:t>
            </a:r>
          </a:p>
          <a:p>
            <a:pPr lvl="1"/>
            <a:endParaRPr lang="en-US" dirty="0"/>
          </a:p>
          <a:p>
            <a:pPr lvl="1"/>
            <a:endParaRPr lang="en-US" dirty="0"/>
          </a:p>
          <a:p>
            <a:pPr marL="457200" lvl="1" indent="0" algn="ctr">
              <a:buNone/>
            </a:pPr>
            <a:endParaRPr lang="en-US" dirty="0"/>
          </a:p>
          <a:p>
            <a:pPr lvl="1"/>
            <a:endParaRPr lang="en-US" dirty="0"/>
          </a:p>
        </p:txBody>
      </p:sp>
    </p:spTree>
    <p:extLst>
      <p:ext uri="{BB962C8B-B14F-4D97-AF65-F5344CB8AC3E}">
        <p14:creationId xmlns:p14="http://schemas.microsoft.com/office/powerpoint/2010/main" val="2816333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CD0B5-80FF-39A4-04FA-506614C3D472}"/>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CB087C75-B844-4B55-0025-B48207B65F28}"/>
              </a:ext>
            </a:extLst>
          </p:cNvPr>
          <p:cNvSpPr>
            <a:spLocks noGrp="1"/>
          </p:cNvSpPr>
          <p:nvPr>
            <p:ph idx="1"/>
          </p:nvPr>
        </p:nvSpPr>
        <p:spPr/>
        <p:txBody>
          <a:bodyPr/>
          <a:lstStyle/>
          <a:p>
            <a:pPr marL="0" indent="0">
              <a:buNone/>
            </a:pPr>
            <a:r>
              <a:rPr lang="en-US" dirty="0"/>
              <a:t>Key Staff</a:t>
            </a:r>
          </a:p>
          <a:p>
            <a:pPr lvl="1"/>
            <a:r>
              <a:rPr lang="en-US" dirty="0"/>
              <a:t>Dr. Stephen Veldhuis – Director, MPAL</a:t>
            </a:r>
          </a:p>
          <a:p>
            <a:pPr lvl="1"/>
            <a:r>
              <a:rPr lang="en-US" dirty="0"/>
              <a:t>Steve Remilli – Operations Manager</a:t>
            </a:r>
          </a:p>
          <a:p>
            <a:pPr lvl="1"/>
            <a:r>
              <a:rPr lang="en-US" dirty="0"/>
              <a:t>Brady Semple – Facilities Manager</a:t>
            </a:r>
          </a:p>
          <a:p>
            <a:pPr lvl="1"/>
            <a:r>
              <a:rPr lang="en-US" dirty="0"/>
              <a:t>Ellen Mack– Institute Administrator</a:t>
            </a:r>
          </a:p>
        </p:txBody>
      </p:sp>
    </p:spTree>
    <p:extLst>
      <p:ext uri="{BB962C8B-B14F-4D97-AF65-F5344CB8AC3E}">
        <p14:creationId xmlns:p14="http://schemas.microsoft.com/office/powerpoint/2010/main" val="956084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98D6-1C4A-EE66-4230-5B416B9DF663}"/>
              </a:ext>
            </a:extLst>
          </p:cNvPr>
          <p:cNvSpPr>
            <a:spLocks noGrp="1"/>
          </p:cNvSpPr>
          <p:nvPr>
            <p:ph type="title"/>
          </p:nvPr>
        </p:nvSpPr>
        <p:spPr/>
        <p:txBody>
          <a:bodyPr/>
          <a:lstStyle/>
          <a:p>
            <a:r>
              <a:rPr lang="en-US" dirty="0"/>
              <a:t>Working in the MMRI – General Safety</a:t>
            </a:r>
          </a:p>
        </p:txBody>
      </p:sp>
      <p:sp>
        <p:nvSpPr>
          <p:cNvPr id="3" name="Content Placeholder 2">
            <a:extLst>
              <a:ext uri="{FF2B5EF4-FFF2-40B4-BE49-F238E27FC236}">
                <a16:creationId xmlns:a16="http://schemas.microsoft.com/office/drawing/2014/main" id="{31199692-8EE2-F761-BBD1-C49016C3B849}"/>
              </a:ext>
            </a:extLst>
          </p:cNvPr>
          <p:cNvSpPr>
            <a:spLocks noGrp="1"/>
          </p:cNvSpPr>
          <p:nvPr>
            <p:ph idx="1"/>
          </p:nvPr>
        </p:nvSpPr>
        <p:spPr/>
        <p:txBody>
          <a:bodyPr>
            <a:normAutofit/>
          </a:bodyPr>
          <a:lstStyle/>
          <a:p>
            <a:r>
              <a:rPr lang="en-US" dirty="0"/>
              <a:t>Only operate equipment that you have been trained and approved to use by your supervisor</a:t>
            </a:r>
          </a:p>
          <a:p>
            <a:pPr lvl="1"/>
            <a:r>
              <a:rPr lang="en-US" dirty="0"/>
              <a:t>If you have any questions, concerns, or doubts, ask your supervisor for help</a:t>
            </a:r>
          </a:p>
          <a:p>
            <a:r>
              <a:rPr lang="en-US" dirty="0"/>
              <a:t>Alteration to machines and equipment is prohibited without specific authorization</a:t>
            </a:r>
          </a:p>
          <a:p>
            <a:r>
              <a:rPr lang="en-US" dirty="0"/>
              <a:t>Floors, walkways, and work areas should be kept clean, clear, and tidy at all times</a:t>
            </a:r>
          </a:p>
          <a:p>
            <a:r>
              <a:rPr lang="en-US" dirty="0"/>
              <a:t>Spills and damage to equipment must be reported immediately to your supervisor</a:t>
            </a:r>
          </a:p>
          <a:p>
            <a:r>
              <a:rPr lang="en-US" dirty="0"/>
              <a:t>Never leave equipment running unattended without explicit permission</a:t>
            </a:r>
          </a:p>
          <a:p>
            <a:endParaRPr lang="en-US" dirty="0"/>
          </a:p>
          <a:p>
            <a:pPr marL="0" indent="0">
              <a:buNone/>
            </a:pPr>
            <a:endParaRPr lang="en-US" dirty="0"/>
          </a:p>
          <a:p>
            <a:endParaRPr lang="en-US" dirty="0"/>
          </a:p>
          <a:p>
            <a:pPr lvl="1"/>
            <a:endParaRPr lang="en-US" dirty="0"/>
          </a:p>
        </p:txBody>
      </p:sp>
    </p:spTree>
    <p:extLst>
      <p:ext uri="{BB962C8B-B14F-4D97-AF65-F5344CB8AC3E}">
        <p14:creationId xmlns:p14="http://schemas.microsoft.com/office/powerpoint/2010/main" val="1531013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98D6-1C4A-EE66-4230-5B416B9DF663}"/>
              </a:ext>
            </a:extLst>
          </p:cNvPr>
          <p:cNvSpPr>
            <a:spLocks noGrp="1"/>
          </p:cNvSpPr>
          <p:nvPr>
            <p:ph type="title"/>
          </p:nvPr>
        </p:nvSpPr>
        <p:spPr/>
        <p:txBody>
          <a:bodyPr/>
          <a:lstStyle/>
          <a:p>
            <a:r>
              <a:rPr lang="en-US" dirty="0"/>
              <a:t>Working in the MMRI – General Safety</a:t>
            </a:r>
          </a:p>
        </p:txBody>
      </p:sp>
      <p:sp>
        <p:nvSpPr>
          <p:cNvPr id="3" name="Content Placeholder 2">
            <a:extLst>
              <a:ext uri="{FF2B5EF4-FFF2-40B4-BE49-F238E27FC236}">
                <a16:creationId xmlns:a16="http://schemas.microsoft.com/office/drawing/2014/main" id="{31199692-8EE2-F761-BBD1-C49016C3B849}"/>
              </a:ext>
            </a:extLst>
          </p:cNvPr>
          <p:cNvSpPr>
            <a:spLocks noGrp="1"/>
          </p:cNvSpPr>
          <p:nvPr>
            <p:ph idx="1"/>
          </p:nvPr>
        </p:nvSpPr>
        <p:spPr/>
        <p:txBody>
          <a:bodyPr>
            <a:normAutofit/>
          </a:bodyPr>
          <a:lstStyle/>
          <a:p>
            <a:pPr marL="0" indent="0">
              <a:buNone/>
            </a:pPr>
            <a:r>
              <a:rPr lang="en-US" dirty="0"/>
              <a:t>Hours of Operation</a:t>
            </a:r>
          </a:p>
          <a:p>
            <a:pPr lvl="1"/>
            <a:r>
              <a:rPr lang="en-US" dirty="0"/>
              <a:t>The MMRI operates on weekdays (excluding days when the university is closed)</a:t>
            </a:r>
          </a:p>
          <a:p>
            <a:pPr lvl="1"/>
            <a:r>
              <a:rPr lang="en-US" dirty="0"/>
              <a:t>8:30 AM until 5:00 PM</a:t>
            </a:r>
          </a:p>
          <a:p>
            <a:pPr lvl="2"/>
            <a:r>
              <a:rPr lang="en-US" dirty="0"/>
              <a:t>Stop operating equipment by 4:30 PM in order to give enough time to clean up before end-of-day</a:t>
            </a:r>
          </a:p>
          <a:p>
            <a:pPr lvl="1"/>
            <a:endParaRPr lang="en-US" dirty="0"/>
          </a:p>
          <a:p>
            <a:pPr marL="0" indent="0">
              <a:buNone/>
            </a:pPr>
            <a:r>
              <a:rPr lang="en-US" dirty="0"/>
              <a:t>If special circumstances require that you work on any equipment in the MMRI outside of these hours, inform your supervisor so that arrangements can be made</a:t>
            </a:r>
          </a:p>
          <a:p>
            <a:pPr lvl="1"/>
            <a:r>
              <a:rPr lang="en-US" dirty="0"/>
              <a:t>McMaster has Working Alone policies that dictate the University’s process: </a:t>
            </a:r>
            <a:r>
              <a:rPr lang="en-US" dirty="0">
                <a:hlinkClick r:id="rId2"/>
              </a:rPr>
              <a:t>https://hr.mcmaster.ca/app/uploads/2022/05/RMM-304-Working-Alone-Program.pdf</a:t>
            </a:r>
            <a:endParaRPr lang="en-US" dirty="0"/>
          </a:p>
          <a:p>
            <a:pPr lvl="1"/>
            <a:r>
              <a:rPr lang="en-US" dirty="0"/>
              <a:t>When operating machinery, another member of the MMRI must be present</a:t>
            </a:r>
          </a:p>
          <a:p>
            <a:endParaRPr lang="en-US" dirty="0"/>
          </a:p>
          <a:p>
            <a:pPr marL="0" indent="0">
              <a:buNone/>
            </a:pPr>
            <a:endParaRPr lang="en-US" dirty="0"/>
          </a:p>
          <a:p>
            <a:endParaRPr lang="en-US" dirty="0"/>
          </a:p>
          <a:p>
            <a:pPr lvl="1"/>
            <a:endParaRPr lang="en-US" dirty="0"/>
          </a:p>
        </p:txBody>
      </p:sp>
    </p:spTree>
    <p:extLst>
      <p:ext uri="{BB962C8B-B14F-4D97-AF65-F5344CB8AC3E}">
        <p14:creationId xmlns:p14="http://schemas.microsoft.com/office/powerpoint/2010/main" val="1208833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98D6-1C4A-EE66-4230-5B416B9DF663}"/>
              </a:ext>
            </a:extLst>
          </p:cNvPr>
          <p:cNvSpPr>
            <a:spLocks noGrp="1"/>
          </p:cNvSpPr>
          <p:nvPr>
            <p:ph type="title"/>
          </p:nvPr>
        </p:nvSpPr>
        <p:spPr/>
        <p:txBody>
          <a:bodyPr/>
          <a:lstStyle/>
          <a:p>
            <a:r>
              <a:rPr lang="en-US" dirty="0"/>
              <a:t>Working in the MMRI – General Safety</a:t>
            </a:r>
          </a:p>
        </p:txBody>
      </p:sp>
      <p:sp>
        <p:nvSpPr>
          <p:cNvPr id="3" name="Content Placeholder 2">
            <a:extLst>
              <a:ext uri="{FF2B5EF4-FFF2-40B4-BE49-F238E27FC236}">
                <a16:creationId xmlns:a16="http://schemas.microsoft.com/office/drawing/2014/main" id="{31199692-8EE2-F761-BBD1-C49016C3B849}"/>
              </a:ext>
            </a:extLst>
          </p:cNvPr>
          <p:cNvSpPr>
            <a:spLocks noGrp="1"/>
          </p:cNvSpPr>
          <p:nvPr>
            <p:ph idx="1"/>
          </p:nvPr>
        </p:nvSpPr>
        <p:spPr/>
        <p:txBody>
          <a:bodyPr>
            <a:normAutofit/>
          </a:bodyPr>
          <a:lstStyle/>
          <a:p>
            <a:pPr marL="0" indent="0">
              <a:buNone/>
            </a:pPr>
            <a:r>
              <a:rPr lang="en-US" dirty="0"/>
              <a:t>Electrical</a:t>
            </a:r>
          </a:p>
          <a:p>
            <a:pPr lvl="1"/>
            <a:r>
              <a:rPr lang="en-US" dirty="0"/>
              <a:t>Use extension cords only when necessary</a:t>
            </a:r>
          </a:p>
          <a:p>
            <a:pPr lvl="1"/>
            <a:r>
              <a:rPr lang="en-US" dirty="0"/>
              <a:t>Extension cords should never be used for stationary/permanent purposes</a:t>
            </a:r>
          </a:p>
          <a:p>
            <a:pPr lvl="1"/>
            <a:r>
              <a:rPr lang="en-US" dirty="0"/>
              <a:t>If you find a cord in poor condition, make your supervisor aware of it immediately. Do not use it</a:t>
            </a:r>
          </a:p>
          <a:p>
            <a:pPr lvl="2"/>
            <a:r>
              <a:rPr lang="en-US" dirty="0"/>
              <a:t>Your supervisor will repair or dispose of the cord in question</a:t>
            </a:r>
          </a:p>
          <a:p>
            <a:pPr lvl="1"/>
            <a:r>
              <a:rPr lang="en-US" dirty="0"/>
              <a:t>Mark and tape down all extension cords as necessary</a:t>
            </a:r>
          </a:p>
          <a:p>
            <a:pPr lvl="1"/>
            <a:r>
              <a:rPr lang="en-US" dirty="0"/>
              <a:t>Do not alter or repair electrical equipment unless authorized to do so</a:t>
            </a:r>
          </a:p>
          <a:p>
            <a:pPr lvl="1"/>
            <a:endParaRPr lang="en-US" dirty="0"/>
          </a:p>
          <a:p>
            <a:pPr lvl="1"/>
            <a:r>
              <a:rPr lang="en-US" dirty="0"/>
              <a:t>Abide by lock-out tag-out procedures when working on equipment</a:t>
            </a:r>
          </a:p>
          <a:p>
            <a:pPr lvl="1"/>
            <a:endParaRPr lang="en-US" dirty="0"/>
          </a:p>
          <a:p>
            <a:pPr lvl="1"/>
            <a:endParaRPr lang="en-US" dirty="0"/>
          </a:p>
        </p:txBody>
      </p:sp>
    </p:spTree>
    <p:extLst>
      <p:ext uri="{BB962C8B-B14F-4D97-AF65-F5344CB8AC3E}">
        <p14:creationId xmlns:p14="http://schemas.microsoft.com/office/powerpoint/2010/main" val="459244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98D6-1C4A-EE66-4230-5B416B9DF663}"/>
              </a:ext>
            </a:extLst>
          </p:cNvPr>
          <p:cNvSpPr>
            <a:spLocks noGrp="1"/>
          </p:cNvSpPr>
          <p:nvPr>
            <p:ph type="title"/>
          </p:nvPr>
        </p:nvSpPr>
        <p:spPr/>
        <p:txBody>
          <a:bodyPr/>
          <a:lstStyle/>
          <a:p>
            <a:r>
              <a:rPr lang="en-US" dirty="0"/>
              <a:t>Working in the MMRI – General Safety</a:t>
            </a:r>
          </a:p>
        </p:txBody>
      </p:sp>
      <p:sp>
        <p:nvSpPr>
          <p:cNvPr id="3" name="Content Placeholder 2">
            <a:extLst>
              <a:ext uri="{FF2B5EF4-FFF2-40B4-BE49-F238E27FC236}">
                <a16:creationId xmlns:a16="http://schemas.microsoft.com/office/drawing/2014/main" id="{31199692-8EE2-F761-BBD1-C49016C3B849}"/>
              </a:ext>
            </a:extLst>
          </p:cNvPr>
          <p:cNvSpPr>
            <a:spLocks noGrp="1"/>
          </p:cNvSpPr>
          <p:nvPr>
            <p:ph idx="1"/>
          </p:nvPr>
        </p:nvSpPr>
        <p:spPr/>
        <p:txBody>
          <a:bodyPr>
            <a:normAutofit/>
          </a:bodyPr>
          <a:lstStyle/>
          <a:p>
            <a:pPr marL="0" indent="0">
              <a:buNone/>
            </a:pPr>
            <a:r>
              <a:rPr lang="en-US" dirty="0"/>
              <a:t>Consequences</a:t>
            </a:r>
          </a:p>
          <a:p>
            <a:pPr lvl="1"/>
            <a:r>
              <a:rPr lang="en-US" dirty="0"/>
              <a:t>Failure to follow the rules and policies outlined in this and other safety training will result in a warning and expulsion from the lab until the safety issue can be remedied</a:t>
            </a:r>
          </a:p>
          <a:p>
            <a:pPr lvl="1"/>
            <a:r>
              <a:rPr lang="en-US" dirty="0"/>
              <a:t>Repeated offense will result in a written notice to the offender and their supervisor</a:t>
            </a:r>
          </a:p>
          <a:p>
            <a:pPr lvl="1"/>
            <a:r>
              <a:rPr lang="en-US" dirty="0"/>
              <a:t>If an offender shows a repeated disregard for or inability to follow safety requirements, then they will be banned from the lab environment</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570778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98D6-1C4A-EE66-4230-5B416B9DF663}"/>
              </a:ext>
            </a:extLst>
          </p:cNvPr>
          <p:cNvSpPr>
            <a:spLocks noGrp="1"/>
          </p:cNvSpPr>
          <p:nvPr>
            <p:ph type="title"/>
          </p:nvPr>
        </p:nvSpPr>
        <p:spPr/>
        <p:txBody>
          <a:bodyPr/>
          <a:lstStyle/>
          <a:p>
            <a:r>
              <a:rPr lang="en-US" dirty="0"/>
              <a:t>Working in the MMRI – General Safety</a:t>
            </a:r>
          </a:p>
        </p:txBody>
      </p:sp>
      <p:sp>
        <p:nvSpPr>
          <p:cNvPr id="3" name="Content Placeholder 2">
            <a:extLst>
              <a:ext uri="{FF2B5EF4-FFF2-40B4-BE49-F238E27FC236}">
                <a16:creationId xmlns:a16="http://schemas.microsoft.com/office/drawing/2014/main" id="{31199692-8EE2-F761-BBD1-C49016C3B849}"/>
              </a:ext>
            </a:extLst>
          </p:cNvPr>
          <p:cNvSpPr>
            <a:spLocks noGrp="1"/>
          </p:cNvSpPr>
          <p:nvPr>
            <p:ph idx="1"/>
          </p:nvPr>
        </p:nvSpPr>
        <p:spPr/>
        <p:txBody>
          <a:bodyPr>
            <a:normAutofit/>
          </a:bodyPr>
          <a:lstStyle/>
          <a:p>
            <a:pPr marL="0" indent="0">
              <a:buNone/>
            </a:pPr>
            <a:r>
              <a:rPr lang="en-US" dirty="0"/>
              <a:t>General Attire in lab spaces</a:t>
            </a:r>
          </a:p>
          <a:p>
            <a:pPr lvl="1"/>
            <a:r>
              <a:rPr lang="en-US" dirty="0"/>
              <a:t>Closed-toe shoes</a:t>
            </a:r>
          </a:p>
          <a:p>
            <a:pPr lvl="1"/>
            <a:r>
              <a:rPr lang="en-US" dirty="0"/>
              <a:t>Full-length pants</a:t>
            </a:r>
          </a:p>
          <a:p>
            <a:pPr lvl="1"/>
            <a:r>
              <a:rPr lang="en-US" dirty="0"/>
              <a:t>No watches, rings, necklaces, or loose clothing – this can get caught in machinery and pose a serious risk</a:t>
            </a:r>
          </a:p>
          <a:p>
            <a:pPr lvl="1"/>
            <a:r>
              <a:rPr lang="en-US" dirty="0"/>
              <a:t>Long hair should be tied back and/or tucked in to reduce risk</a:t>
            </a:r>
          </a:p>
          <a:p>
            <a:endParaRPr lang="en-US" dirty="0"/>
          </a:p>
        </p:txBody>
      </p:sp>
    </p:spTree>
    <p:extLst>
      <p:ext uri="{BB962C8B-B14F-4D97-AF65-F5344CB8AC3E}">
        <p14:creationId xmlns:p14="http://schemas.microsoft.com/office/powerpoint/2010/main" val="1952437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8511-4469-771A-62CD-808EF46FD7B5}"/>
              </a:ext>
            </a:extLst>
          </p:cNvPr>
          <p:cNvSpPr>
            <a:spLocks noGrp="1"/>
          </p:cNvSpPr>
          <p:nvPr>
            <p:ph type="title"/>
          </p:nvPr>
        </p:nvSpPr>
        <p:spPr/>
        <p:txBody>
          <a:bodyPr/>
          <a:lstStyle/>
          <a:p>
            <a:r>
              <a:rPr lang="en-US" dirty="0"/>
              <a:t>Working in the MMRI</a:t>
            </a:r>
          </a:p>
        </p:txBody>
      </p:sp>
      <p:sp>
        <p:nvSpPr>
          <p:cNvPr id="3" name="Content Placeholder 2">
            <a:extLst>
              <a:ext uri="{FF2B5EF4-FFF2-40B4-BE49-F238E27FC236}">
                <a16:creationId xmlns:a16="http://schemas.microsoft.com/office/drawing/2014/main" id="{D34D0BAE-E8F2-C442-BE67-5A9853115307}"/>
              </a:ext>
            </a:extLst>
          </p:cNvPr>
          <p:cNvSpPr>
            <a:spLocks noGrp="1"/>
          </p:cNvSpPr>
          <p:nvPr>
            <p:ph idx="1"/>
          </p:nvPr>
        </p:nvSpPr>
        <p:spPr/>
        <p:txBody>
          <a:bodyPr>
            <a:normAutofit/>
          </a:bodyPr>
          <a:lstStyle/>
          <a:p>
            <a:pPr marL="0" indent="0">
              <a:buNone/>
            </a:pPr>
            <a:r>
              <a:rPr lang="en-US" dirty="0"/>
              <a:t>Headphones</a:t>
            </a:r>
          </a:p>
          <a:p>
            <a:pPr lvl="1"/>
            <a:r>
              <a:rPr lang="en-US" dirty="0"/>
              <a:t>No headphones or earbuds are allowed to be worn in the MMRI except in the desk areas</a:t>
            </a:r>
          </a:p>
          <a:p>
            <a:pPr lvl="1"/>
            <a:r>
              <a:rPr lang="en-US" dirty="0"/>
              <a:t>They reduce your awareness of what is going on around you, and make it difficult for your coworkers and supervisor to alert you of hazards</a:t>
            </a:r>
          </a:p>
          <a:p>
            <a:pPr lvl="1"/>
            <a:r>
              <a:rPr lang="en-US" dirty="0"/>
              <a:t>While headphones can reduce the perceived volume of sounds around you, they are not hearing protection, and the music played through them adds to the noise level you are experiencing</a:t>
            </a:r>
          </a:p>
          <a:p>
            <a:endParaRPr lang="en-US" dirty="0"/>
          </a:p>
        </p:txBody>
      </p:sp>
    </p:spTree>
    <p:extLst>
      <p:ext uri="{BB962C8B-B14F-4D97-AF65-F5344CB8AC3E}">
        <p14:creationId xmlns:p14="http://schemas.microsoft.com/office/powerpoint/2010/main" val="3469361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8511-4469-771A-62CD-808EF46FD7B5}"/>
              </a:ext>
            </a:extLst>
          </p:cNvPr>
          <p:cNvSpPr>
            <a:spLocks noGrp="1"/>
          </p:cNvSpPr>
          <p:nvPr>
            <p:ph type="title"/>
          </p:nvPr>
        </p:nvSpPr>
        <p:spPr/>
        <p:txBody>
          <a:bodyPr/>
          <a:lstStyle/>
          <a:p>
            <a:r>
              <a:rPr lang="en-US" dirty="0"/>
              <a:t>Working in the MMRI</a:t>
            </a:r>
          </a:p>
        </p:txBody>
      </p:sp>
      <p:sp>
        <p:nvSpPr>
          <p:cNvPr id="3" name="Content Placeholder 2">
            <a:extLst>
              <a:ext uri="{FF2B5EF4-FFF2-40B4-BE49-F238E27FC236}">
                <a16:creationId xmlns:a16="http://schemas.microsoft.com/office/drawing/2014/main" id="{D34D0BAE-E8F2-C442-BE67-5A9853115307}"/>
              </a:ext>
            </a:extLst>
          </p:cNvPr>
          <p:cNvSpPr>
            <a:spLocks noGrp="1"/>
          </p:cNvSpPr>
          <p:nvPr>
            <p:ph idx="1"/>
          </p:nvPr>
        </p:nvSpPr>
        <p:spPr/>
        <p:txBody>
          <a:bodyPr>
            <a:normAutofit/>
          </a:bodyPr>
          <a:lstStyle/>
          <a:p>
            <a:pPr marL="0" indent="0">
              <a:buNone/>
            </a:pPr>
            <a:r>
              <a:rPr lang="en-US" dirty="0"/>
              <a:t>PPE</a:t>
            </a:r>
          </a:p>
          <a:p>
            <a:pPr lvl="1"/>
            <a:r>
              <a:rPr lang="en-US" b="1" dirty="0"/>
              <a:t>Safety glasses </a:t>
            </a:r>
            <a:r>
              <a:rPr lang="en-US" dirty="0"/>
              <a:t>and</a:t>
            </a:r>
            <a:r>
              <a:rPr lang="en-US" b="1" dirty="0"/>
              <a:t> safety shoes </a:t>
            </a:r>
            <a:r>
              <a:rPr lang="en-US" dirty="0"/>
              <a:t>must be worn in the:</a:t>
            </a:r>
          </a:p>
          <a:p>
            <a:pPr lvl="2"/>
            <a:r>
              <a:rPr lang="en-US" dirty="0"/>
              <a:t>Waterjet Lab</a:t>
            </a:r>
          </a:p>
          <a:p>
            <a:pPr lvl="2"/>
            <a:r>
              <a:rPr lang="en-US" dirty="0"/>
              <a:t>Machine Shop – Any point within the yellow lines on the floor</a:t>
            </a:r>
          </a:p>
          <a:p>
            <a:pPr lvl="1"/>
            <a:r>
              <a:rPr lang="en-US" dirty="0"/>
              <a:t>Safety glasses and shoes must be CAS approved designs</a:t>
            </a:r>
          </a:p>
          <a:p>
            <a:pPr lvl="2"/>
            <a:r>
              <a:rPr lang="en-US" dirty="0"/>
              <a:t>Shoes will have a green triangle indicating such</a:t>
            </a:r>
          </a:p>
          <a:p>
            <a:pPr lvl="1"/>
            <a:r>
              <a:rPr lang="en-US" dirty="0"/>
              <a:t>Additional PPE requirements depending on the task at hand:</a:t>
            </a:r>
          </a:p>
          <a:p>
            <a:pPr lvl="2"/>
            <a:r>
              <a:rPr lang="en-US" dirty="0"/>
              <a:t>Hearing protection (always required in waterjet room when waterjet is running)</a:t>
            </a:r>
          </a:p>
          <a:p>
            <a:pPr lvl="2"/>
            <a:r>
              <a:rPr lang="en-US" dirty="0"/>
              <a:t>Gloves (when handling material but NEVER when working on machinery with rotating components)</a:t>
            </a:r>
          </a:p>
          <a:p>
            <a:pPr lvl="2"/>
            <a:r>
              <a:rPr lang="en-US" dirty="0"/>
              <a:t>As needed (discuss with staff to arrange special PPE to be supplied)</a:t>
            </a:r>
          </a:p>
          <a:p>
            <a:pPr lvl="2"/>
            <a:endParaRPr lang="en-US" dirty="0"/>
          </a:p>
          <a:p>
            <a:pPr lvl="1"/>
            <a:endParaRPr lang="en-US" dirty="0"/>
          </a:p>
          <a:p>
            <a:endParaRPr lang="en-US" dirty="0"/>
          </a:p>
        </p:txBody>
      </p:sp>
    </p:spTree>
    <p:extLst>
      <p:ext uri="{BB962C8B-B14F-4D97-AF65-F5344CB8AC3E}">
        <p14:creationId xmlns:p14="http://schemas.microsoft.com/office/powerpoint/2010/main" val="2043180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8511-4469-771A-62CD-808EF46FD7B5}"/>
              </a:ext>
            </a:extLst>
          </p:cNvPr>
          <p:cNvSpPr>
            <a:spLocks noGrp="1"/>
          </p:cNvSpPr>
          <p:nvPr>
            <p:ph type="title"/>
          </p:nvPr>
        </p:nvSpPr>
        <p:spPr/>
        <p:txBody>
          <a:bodyPr/>
          <a:lstStyle/>
          <a:p>
            <a:r>
              <a:rPr lang="en-US" dirty="0"/>
              <a:t>Working in the MMRI</a:t>
            </a:r>
          </a:p>
        </p:txBody>
      </p:sp>
      <p:sp>
        <p:nvSpPr>
          <p:cNvPr id="3" name="Content Placeholder 2">
            <a:extLst>
              <a:ext uri="{FF2B5EF4-FFF2-40B4-BE49-F238E27FC236}">
                <a16:creationId xmlns:a16="http://schemas.microsoft.com/office/drawing/2014/main" id="{D34D0BAE-E8F2-C442-BE67-5A9853115307}"/>
              </a:ext>
            </a:extLst>
          </p:cNvPr>
          <p:cNvSpPr>
            <a:spLocks noGrp="1"/>
          </p:cNvSpPr>
          <p:nvPr>
            <p:ph idx="1"/>
          </p:nvPr>
        </p:nvSpPr>
        <p:spPr/>
        <p:txBody>
          <a:bodyPr>
            <a:normAutofit/>
          </a:bodyPr>
          <a:lstStyle/>
          <a:p>
            <a:pPr marL="0" indent="0">
              <a:buNone/>
            </a:pPr>
            <a:r>
              <a:rPr lang="en-US" dirty="0"/>
              <a:t>PPE</a:t>
            </a:r>
          </a:p>
          <a:p>
            <a:pPr lvl="1"/>
            <a:r>
              <a:rPr lang="en-US" dirty="0"/>
              <a:t>MPAL</a:t>
            </a:r>
          </a:p>
          <a:p>
            <a:pPr lvl="2"/>
            <a:r>
              <a:rPr lang="en-US" dirty="0"/>
              <a:t>Safety Shoes – recommended but not required</a:t>
            </a:r>
          </a:p>
          <a:p>
            <a:pPr lvl="2"/>
            <a:r>
              <a:rPr lang="en-US" dirty="0"/>
              <a:t>Safety Glasses – recommended but not required</a:t>
            </a:r>
          </a:p>
          <a:p>
            <a:pPr lvl="2"/>
            <a:r>
              <a:rPr lang="en-US" dirty="0"/>
              <a:t>Gloves (Nitrile) – required with AFM, indenters, microscope turrets. Recommended with all equipment and samples</a:t>
            </a:r>
          </a:p>
          <a:p>
            <a:pPr lvl="1"/>
            <a:r>
              <a:rPr lang="en-US" dirty="0"/>
              <a:t>Coater Lab</a:t>
            </a:r>
          </a:p>
          <a:p>
            <a:pPr lvl="2"/>
            <a:r>
              <a:rPr lang="en-US" dirty="0"/>
              <a:t>Safety Glasses – when working in coating chamber</a:t>
            </a:r>
          </a:p>
          <a:p>
            <a:pPr lvl="2"/>
            <a:r>
              <a:rPr lang="en-US" dirty="0"/>
              <a:t>Safety Shoes – when performing maintenance or replacing parts</a:t>
            </a:r>
          </a:p>
          <a:p>
            <a:pPr lvl="2"/>
            <a:r>
              <a:rPr lang="en-US" dirty="0"/>
              <a:t>Gloves – when working in coating chamber</a:t>
            </a:r>
          </a:p>
          <a:p>
            <a:pPr lvl="2"/>
            <a:endParaRPr lang="en-US" dirty="0"/>
          </a:p>
          <a:p>
            <a:pPr lvl="2"/>
            <a:endParaRPr lang="en-US" dirty="0"/>
          </a:p>
          <a:p>
            <a:pPr lvl="1"/>
            <a:endParaRPr lang="en-US" dirty="0"/>
          </a:p>
          <a:p>
            <a:endParaRPr lang="en-US" dirty="0"/>
          </a:p>
        </p:txBody>
      </p:sp>
    </p:spTree>
    <p:extLst>
      <p:ext uri="{BB962C8B-B14F-4D97-AF65-F5344CB8AC3E}">
        <p14:creationId xmlns:p14="http://schemas.microsoft.com/office/powerpoint/2010/main" val="3773973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8511-4469-771A-62CD-808EF46FD7B5}"/>
              </a:ext>
            </a:extLst>
          </p:cNvPr>
          <p:cNvSpPr>
            <a:spLocks noGrp="1"/>
          </p:cNvSpPr>
          <p:nvPr>
            <p:ph type="title"/>
          </p:nvPr>
        </p:nvSpPr>
        <p:spPr/>
        <p:txBody>
          <a:bodyPr/>
          <a:lstStyle/>
          <a:p>
            <a:r>
              <a:rPr lang="en-US" dirty="0"/>
              <a:t>Working in the MMRI</a:t>
            </a:r>
          </a:p>
        </p:txBody>
      </p:sp>
      <p:sp>
        <p:nvSpPr>
          <p:cNvPr id="3" name="Content Placeholder 2">
            <a:extLst>
              <a:ext uri="{FF2B5EF4-FFF2-40B4-BE49-F238E27FC236}">
                <a16:creationId xmlns:a16="http://schemas.microsoft.com/office/drawing/2014/main" id="{D34D0BAE-E8F2-C442-BE67-5A9853115307}"/>
              </a:ext>
            </a:extLst>
          </p:cNvPr>
          <p:cNvSpPr>
            <a:spLocks noGrp="1"/>
          </p:cNvSpPr>
          <p:nvPr>
            <p:ph idx="1"/>
          </p:nvPr>
        </p:nvSpPr>
        <p:spPr/>
        <p:txBody>
          <a:bodyPr>
            <a:normAutofit lnSpcReduction="10000"/>
          </a:bodyPr>
          <a:lstStyle/>
          <a:p>
            <a:pPr marL="0" indent="0">
              <a:buNone/>
            </a:pPr>
            <a:r>
              <a:rPr lang="en-US" dirty="0"/>
              <a:t>PPE – Special Events</a:t>
            </a:r>
          </a:p>
          <a:p>
            <a:pPr lvl="1"/>
            <a:r>
              <a:rPr lang="en-US" dirty="0"/>
              <a:t>Tours:</a:t>
            </a:r>
          </a:p>
          <a:p>
            <a:pPr lvl="2"/>
            <a:r>
              <a:rPr lang="en-US" dirty="0"/>
              <a:t>It may be necessary to have a tour group through the lab where not all members of the tour have complete PPE</a:t>
            </a:r>
          </a:p>
          <a:p>
            <a:pPr lvl="2"/>
            <a:r>
              <a:rPr lang="en-US" dirty="0"/>
              <a:t>If this is the case:</a:t>
            </a:r>
          </a:p>
          <a:p>
            <a:pPr lvl="3"/>
            <a:r>
              <a:rPr lang="en-US" dirty="0"/>
              <a:t>Provide everyone with safety glasses from the rack at the front (West) of the lab</a:t>
            </a:r>
          </a:p>
          <a:p>
            <a:pPr lvl="3"/>
            <a:r>
              <a:rPr lang="en-US" dirty="0"/>
              <a:t>Warn people within the lab that a tour is coming through</a:t>
            </a:r>
          </a:p>
          <a:p>
            <a:pPr lvl="3"/>
            <a:r>
              <a:rPr lang="en-US" dirty="0"/>
              <a:t>Escort the members of the tour, do not allow them to roam freely</a:t>
            </a:r>
          </a:p>
          <a:p>
            <a:pPr lvl="3"/>
            <a:r>
              <a:rPr lang="en-US" dirty="0"/>
              <a:t>Make sure that all material handling activities (cranes, forklifts, pallet trucks, etc.) are kept well away from the tour</a:t>
            </a:r>
          </a:p>
          <a:p>
            <a:pPr lvl="3"/>
            <a:r>
              <a:rPr lang="en-US" dirty="0"/>
              <a:t>You are responsible for the members of the tour group</a:t>
            </a:r>
          </a:p>
          <a:p>
            <a:pPr lvl="1"/>
            <a:r>
              <a:rPr lang="en-US" dirty="0"/>
              <a:t>Events:</a:t>
            </a:r>
          </a:p>
          <a:p>
            <a:pPr lvl="2"/>
            <a:r>
              <a:rPr lang="en-US" dirty="0"/>
              <a:t>Very rarely, special events like an open house may allow PPE requirements to be fully relaxed. Your supervisor will communicate this well in advance</a:t>
            </a:r>
          </a:p>
          <a:p>
            <a:pPr lvl="1"/>
            <a:endParaRPr lang="en-US" dirty="0"/>
          </a:p>
          <a:p>
            <a:endParaRPr lang="en-US" dirty="0"/>
          </a:p>
        </p:txBody>
      </p:sp>
    </p:spTree>
    <p:extLst>
      <p:ext uri="{BB962C8B-B14F-4D97-AF65-F5344CB8AC3E}">
        <p14:creationId xmlns:p14="http://schemas.microsoft.com/office/powerpoint/2010/main" val="4120653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2225-22B2-C4D4-927C-E081F23F58F2}"/>
              </a:ext>
            </a:extLst>
          </p:cNvPr>
          <p:cNvSpPr>
            <a:spLocks noGrp="1"/>
          </p:cNvSpPr>
          <p:nvPr>
            <p:ph type="title"/>
          </p:nvPr>
        </p:nvSpPr>
        <p:spPr/>
        <p:txBody>
          <a:bodyPr/>
          <a:lstStyle/>
          <a:p>
            <a:r>
              <a:rPr lang="en-US" dirty="0"/>
              <a:t>Working in the MMRI</a:t>
            </a:r>
          </a:p>
        </p:txBody>
      </p:sp>
      <p:sp>
        <p:nvSpPr>
          <p:cNvPr id="3" name="Content Placeholder 2">
            <a:extLst>
              <a:ext uri="{FF2B5EF4-FFF2-40B4-BE49-F238E27FC236}">
                <a16:creationId xmlns:a16="http://schemas.microsoft.com/office/drawing/2014/main" id="{4434F6CC-0732-D280-FE22-175F9034DB53}"/>
              </a:ext>
            </a:extLst>
          </p:cNvPr>
          <p:cNvSpPr>
            <a:spLocks noGrp="1"/>
          </p:cNvSpPr>
          <p:nvPr>
            <p:ph idx="1"/>
          </p:nvPr>
        </p:nvSpPr>
        <p:spPr/>
        <p:txBody>
          <a:bodyPr/>
          <a:lstStyle/>
          <a:p>
            <a:pPr marL="0" indent="0">
              <a:buNone/>
            </a:pPr>
            <a:r>
              <a:rPr lang="en-US" dirty="0"/>
              <a:t>Material Handling</a:t>
            </a:r>
          </a:p>
          <a:p>
            <a:pPr lvl="1"/>
            <a:r>
              <a:rPr lang="en-US" dirty="0"/>
              <a:t>Material handling is a common source of injury</a:t>
            </a:r>
          </a:p>
          <a:p>
            <a:pPr lvl="1"/>
            <a:r>
              <a:rPr lang="en-US" dirty="0"/>
              <a:t>For heavy materials, ask a staff member for help to use an overhead crane or forklift for you</a:t>
            </a:r>
          </a:p>
          <a:p>
            <a:pPr lvl="1"/>
            <a:r>
              <a:rPr lang="en-US" dirty="0"/>
              <a:t>Be aware of sharp edges and corners. Use gloves to protect your hands from cuts and scrapes</a:t>
            </a:r>
          </a:p>
          <a:p>
            <a:pPr lvl="1"/>
            <a:r>
              <a:rPr lang="en-US" dirty="0"/>
              <a:t>Be careful when stacking material. Do not make unstable stacks, and secure loads properly</a:t>
            </a:r>
          </a:p>
        </p:txBody>
      </p:sp>
    </p:spTree>
    <p:extLst>
      <p:ext uri="{BB962C8B-B14F-4D97-AF65-F5344CB8AC3E}">
        <p14:creationId xmlns:p14="http://schemas.microsoft.com/office/powerpoint/2010/main" val="1308385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105AF-3F9D-EC87-270C-F7DC367228D3}"/>
              </a:ext>
            </a:extLst>
          </p:cNvPr>
          <p:cNvSpPr>
            <a:spLocks noGrp="1"/>
          </p:cNvSpPr>
          <p:nvPr>
            <p:ph type="title"/>
          </p:nvPr>
        </p:nvSpPr>
        <p:spPr/>
        <p:txBody>
          <a:bodyPr/>
          <a:lstStyle/>
          <a:p>
            <a:r>
              <a:rPr lang="en-US" dirty="0"/>
              <a:t>Laboratories</a:t>
            </a:r>
          </a:p>
        </p:txBody>
      </p:sp>
      <p:sp>
        <p:nvSpPr>
          <p:cNvPr id="3" name="Content Placeholder 2">
            <a:extLst>
              <a:ext uri="{FF2B5EF4-FFF2-40B4-BE49-F238E27FC236}">
                <a16:creationId xmlns:a16="http://schemas.microsoft.com/office/drawing/2014/main" id="{7EBDD5D7-9E7E-21C3-5D2C-A9762905C4EF}"/>
              </a:ext>
            </a:extLst>
          </p:cNvPr>
          <p:cNvSpPr>
            <a:spLocks noGrp="1"/>
          </p:cNvSpPr>
          <p:nvPr>
            <p:ph idx="1"/>
          </p:nvPr>
        </p:nvSpPr>
        <p:spPr/>
        <p:txBody>
          <a:bodyPr/>
          <a:lstStyle/>
          <a:p>
            <a:pPr marL="0" indent="0">
              <a:buNone/>
            </a:pPr>
            <a:r>
              <a:rPr lang="en-US" dirty="0"/>
              <a:t>The MMRI has several different lab areas:</a:t>
            </a:r>
          </a:p>
          <a:p>
            <a:pPr lvl="1"/>
            <a:r>
              <a:rPr lang="en-US" dirty="0"/>
              <a:t>Machine Shop (MMRI 111)</a:t>
            </a:r>
          </a:p>
          <a:p>
            <a:pPr lvl="2"/>
            <a:r>
              <a:rPr lang="en-US" dirty="0"/>
              <a:t>Contains mills, lathes, microscopes, and general machining and fabrication equipment</a:t>
            </a:r>
          </a:p>
          <a:p>
            <a:pPr lvl="1"/>
            <a:r>
              <a:rPr lang="en-US" dirty="0"/>
              <a:t>Waterjet Room (MMRI 109)</a:t>
            </a:r>
          </a:p>
          <a:p>
            <a:pPr lvl="2"/>
            <a:r>
              <a:rPr lang="en-US" dirty="0"/>
              <a:t>Waterjet and welding, grinding, and sandblasting equipment</a:t>
            </a:r>
          </a:p>
          <a:p>
            <a:pPr lvl="1"/>
            <a:r>
              <a:rPr lang="en-US" dirty="0"/>
              <a:t>Materials Property Assessment Laboratory (MMRI 108)</a:t>
            </a:r>
          </a:p>
          <a:p>
            <a:pPr lvl="2"/>
            <a:r>
              <a:rPr lang="en-US" dirty="0"/>
              <a:t>Surface test equipment: indenters, AFM, tribometers, and scratch testers</a:t>
            </a:r>
          </a:p>
          <a:p>
            <a:pPr lvl="1"/>
            <a:r>
              <a:rPr lang="en-US" dirty="0"/>
              <a:t>PVD Coater Lab (MMRI 215)</a:t>
            </a:r>
          </a:p>
          <a:p>
            <a:pPr lvl="2"/>
            <a:r>
              <a:rPr lang="en-US" dirty="0"/>
              <a:t>PVD coater, laser cutter, and associated equipment</a:t>
            </a:r>
          </a:p>
        </p:txBody>
      </p:sp>
    </p:spTree>
    <p:extLst>
      <p:ext uri="{BB962C8B-B14F-4D97-AF65-F5344CB8AC3E}">
        <p14:creationId xmlns:p14="http://schemas.microsoft.com/office/powerpoint/2010/main" val="3093098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2225-22B2-C4D4-927C-E081F23F58F2}"/>
              </a:ext>
            </a:extLst>
          </p:cNvPr>
          <p:cNvSpPr>
            <a:spLocks noGrp="1"/>
          </p:cNvSpPr>
          <p:nvPr>
            <p:ph type="title"/>
          </p:nvPr>
        </p:nvSpPr>
        <p:spPr/>
        <p:txBody>
          <a:bodyPr/>
          <a:lstStyle/>
          <a:p>
            <a:r>
              <a:rPr lang="en-US" dirty="0"/>
              <a:t>Working in the MMRI</a:t>
            </a:r>
          </a:p>
        </p:txBody>
      </p:sp>
      <p:sp>
        <p:nvSpPr>
          <p:cNvPr id="3" name="Content Placeholder 2">
            <a:extLst>
              <a:ext uri="{FF2B5EF4-FFF2-40B4-BE49-F238E27FC236}">
                <a16:creationId xmlns:a16="http://schemas.microsoft.com/office/drawing/2014/main" id="{4434F6CC-0732-D280-FE22-175F9034DB53}"/>
              </a:ext>
            </a:extLst>
          </p:cNvPr>
          <p:cNvSpPr>
            <a:spLocks noGrp="1"/>
          </p:cNvSpPr>
          <p:nvPr>
            <p:ph idx="1"/>
          </p:nvPr>
        </p:nvSpPr>
        <p:spPr/>
        <p:txBody>
          <a:bodyPr>
            <a:normAutofit/>
          </a:bodyPr>
          <a:lstStyle/>
          <a:p>
            <a:pPr marL="0" indent="0">
              <a:buNone/>
            </a:pPr>
            <a:r>
              <a:rPr lang="en-US" dirty="0"/>
              <a:t>Cut Hazards</a:t>
            </a:r>
          </a:p>
          <a:p>
            <a:pPr lvl="1"/>
            <a:r>
              <a:rPr lang="en-US" dirty="0"/>
              <a:t>Many of the materials in the machine shop are inherently sharp. Tooling and workpieces in particular pose risks</a:t>
            </a:r>
          </a:p>
          <a:p>
            <a:pPr lvl="1"/>
            <a:r>
              <a:rPr lang="en-US" dirty="0"/>
              <a:t>Knives, scissors, deburring tools, and other hand-held cutting edges are also frequently used in the labs. Handle with caution, and never draw a knife or other cutting tool towards your hands or body</a:t>
            </a:r>
          </a:p>
          <a:p>
            <a:pPr lvl="1"/>
            <a:r>
              <a:rPr lang="en-US" dirty="0"/>
              <a:t>Do not run fingers along edges of workpieces, especially if they have not been thoroughly de-burred</a:t>
            </a:r>
          </a:p>
          <a:p>
            <a:pPr lvl="1"/>
            <a:r>
              <a:rPr lang="en-US" dirty="0"/>
              <a:t>Be careful when handling cutting tools, especially if oily (such as when removing them from a machine)</a:t>
            </a:r>
          </a:p>
          <a:p>
            <a:pPr lvl="1"/>
            <a:r>
              <a:rPr lang="en-US" dirty="0"/>
              <a:t>If you drop something sharp, move your feet out of the way and do not attempt to catch it. Allow it to fall to the floor</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124971191"/>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2225-22B2-C4D4-927C-E081F23F58F2}"/>
              </a:ext>
            </a:extLst>
          </p:cNvPr>
          <p:cNvSpPr>
            <a:spLocks noGrp="1"/>
          </p:cNvSpPr>
          <p:nvPr>
            <p:ph type="title"/>
          </p:nvPr>
        </p:nvSpPr>
        <p:spPr/>
        <p:txBody>
          <a:bodyPr/>
          <a:lstStyle/>
          <a:p>
            <a:r>
              <a:rPr lang="en-US" dirty="0"/>
              <a:t>Working in the MMRI</a:t>
            </a:r>
          </a:p>
        </p:txBody>
      </p:sp>
      <p:sp>
        <p:nvSpPr>
          <p:cNvPr id="3" name="Content Placeholder 2">
            <a:extLst>
              <a:ext uri="{FF2B5EF4-FFF2-40B4-BE49-F238E27FC236}">
                <a16:creationId xmlns:a16="http://schemas.microsoft.com/office/drawing/2014/main" id="{4434F6CC-0732-D280-FE22-175F9034DB53}"/>
              </a:ext>
            </a:extLst>
          </p:cNvPr>
          <p:cNvSpPr>
            <a:spLocks noGrp="1"/>
          </p:cNvSpPr>
          <p:nvPr>
            <p:ph idx="1"/>
          </p:nvPr>
        </p:nvSpPr>
        <p:spPr/>
        <p:txBody>
          <a:bodyPr/>
          <a:lstStyle/>
          <a:p>
            <a:pPr marL="0" indent="0">
              <a:buNone/>
            </a:pPr>
            <a:r>
              <a:rPr lang="en-US" dirty="0"/>
              <a:t>Compressed Air</a:t>
            </a:r>
          </a:p>
          <a:p>
            <a:pPr lvl="1"/>
            <a:r>
              <a:rPr lang="en-US" dirty="0"/>
              <a:t>Compressed air is present throughout the lab space in various hoses and plumbing</a:t>
            </a:r>
          </a:p>
          <a:p>
            <a:pPr lvl="1"/>
            <a:r>
              <a:rPr lang="en-US" dirty="0"/>
              <a:t>Be aware that compressed air represents an enormous store of energy</a:t>
            </a:r>
          </a:p>
          <a:p>
            <a:pPr lvl="1"/>
            <a:r>
              <a:rPr lang="en-US" dirty="0"/>
              <a:t>No not modify, adjust, or otherwise handle compressed air line or systems without specific permission from your supervisor</a:t>
            </a:r>
          </a:p>
          <a:p>
            <a:pPr lvl="1"/>
            <a:r>
              <a:rPr lang="en-US" dirty="0"/>
              <a:t>Make sure not to allow air lines to run across walkways or aisles</a:t>
            </a:r>
          </a:p>
          <a:p>
            <a:pPr lvl="1"/>
            <a:r>
              <a:rPr lang="en-US" dirty="0"/>
              <a:t>Do not use compressed air to clean yourself, your clothing, or any other person. Compressed air pointed at your skin is a serious potential danger</a:t>
            </a:r>
          </a:p>
          <a:p>
            <a:pPr lvl="1"/>
            <a:r>
              <a:rPr lang="en-US" dirty="0"/>
              <a:t>Avoid using compressed air to clean machinery except where absolutely necessary</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632098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2225-22B2-C4D4-927C-E081F23F58F2}"/>
              </a:ext>
            </a:extLst>
          </p:cNvPr>
          <p:cNvSpPr>
            <a:spLocks noGrp="1"/>
          </p:cNvSpPr>
          <p:nvPr>
            <p:ph type="title"/>
          </p:nvPr>
        </p:nvSpPr>
        <p:spPr/>
        <p:txBody>
          <a:bodyPr/>
          <a:lstStyle/>
          <a:p>
            <a:r>
              <a:rPr lang="en-US" dirty="0"/>
              <a:t>Working in the MMRI</a:t>
            </a:r>
          </a:p>
        </p:txBody>
      </p:sp>
      <p:sp>
        <p:nvSpPr>
          <p:cNvPr id="3" name="Content Placeholder 2">
            <a:extLst>
              <a:ext uri="{FF2B5EF4-FFF2-40B4-BE49-F238E27FC236}">
                <a16:creationId xmlns:a16="http://schemas.microsoft.com/office/drawing/2014/main" id="{4434F6CC-0732-D280-FE22-175F9034DB53}"/>
              </a:ext>
            </a:extLst>
          </p:cNvPr>
          <p:cNvSpPr>
            <a:spLocks noGrp="1"/>
          </p:cNvSpPr>
          <p:nvPr>
            <p:ph idx="1"/>
          </p:nvPr>
        </p:nvSpPr>
        <p:spPr/>
        <p:txBody>
          <a:bodyPr>
            <a:normAutofit fontScale="92500" lnSpcReduction="10000"/>
          </a:bodyPr>
          <a:lstStyle/>
          <a:p>
            <a:pPr marL="0" indent="0">
              <a:buNone/>
            </a:pPr>
            <a:r>
              <a:rPr lang="en-US" dirty="0"/>
              <a:t>Clean-up</a:t>
            </a:r>
          </a:p>
          <a:p>
            <a:pPr lvl="1"/>
            <a:r>
              <a:rPr lang="en-US" dirty="0"/>
              <a:t>Be sure to clean your workstation at the end of every day</a:t>
            </a:r>
          </a:p>
          <a:p>
            <a:pPr lvl="1"/>
            <a:r>
              <a:rPr lang="en-US" dirty="0"/>
              <a:t>This includes:</a:t>
            </a:r>
          </a:p>
          <a:p>
            <a:pPr lvl="2"/>
            <a:r>
              <a:rPr lang="en-US" dirty="0"/>
              <a:t>Putting tools away</a:t>
            </a:r>
          </a:p>
          <a:p>
            <a:pPr lvl="2"/>
            <a:r>
              <a:rPr lang="en-US" dirty="0"/>
              <a:t>Cleaning and wiping down surfaces</a:t>
            </a:r>
          </a:p>
          <a:p>
            <a:pPr lvl="2"/>
            <a:r>
              <a:rPr lang="en-US" dirty="0"/>
              <a:t>Disposing of rags or any other waste</a:t>
            </a:r>
          </a:p>
          <a:p>
            <a:pPr lvl="2"/>
            <a:r>
              <a:rPr lang="en-US" dirty="0"/>
              <a:t>Labeling samples and tooling and storing them in project boxes</a:t>
            </a:r>
          </a:p>
          <a:p>
            <a:pPr lvl="3"/>
            <a:r>
              <a:rPr lang="en-US" dirty="0"/>
              <a:t>Make sure samples and sample boxes are clearly labelled with your name and the project code</a:t>
            </a:r>
          </a:p>
          <a:p>
            <a:pPr lvl="1"/>
            <a:r>
              <a:rPr lang="en-US" dirty="0"/>
              <a:t>At the end of the job, fully clean off the equipment</a:t>
            </a:r>
          </a:p>
          <a:p>
            <a:pPr lvl="2"/>
            <a:r>
              <a:rPr lang="en-US" dirty="0"/>
              <a:t>Remove any special fixturing and workpieces</a:t>
            </a:r>
          </a:p>
          <a:p>
            <a:pPr lvl="2"/>
            <a:r>
              <a:rPr lang="en-US" dirty="0"/>
              <a:t>Break down tooling assemblies and put away</a:t>
            </a:r>
          </a:p>
          <a:p>
            <a:pPr lvl="2"/>
            <a:r>
              <a:rPr lang="en-US" dirty="0"/>
              <a:t>Put away any data acquisition equipment</a:t>
            </a:r>
          </a:p>
          <a:p>
            <a:pPr lvl="2"/>
            <a:r>
              <a:rPr lang="en-US" dirty="0"/>
              <a:t>Put all workpieces and samples in your project box. Anything left at the equipment will be disposed of</a:t>
            </a:r>
          </a:p>
          <a:p>
            <a:pPr lvl="2"/>
            <a:r>
              <a:rPr lang="en-US" dirty="0"/>
              <a:t>Coat any steel surfaces in oil, to prevent corrosion, where applicable</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855849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2225-22B2-C4D4-927C-E081F23F58F2}"/>
              </a:ext>
            </a:extLst>
          </p:cNvPr>
          <p:cNvSpPr>
            <a:spLocks noGrp="1"/>
          </p:cNvSpPr>
          <p:nvPr>
            <p:ph type="title"/>
          </p:nvPr>
        </p:nvSpPr>
        <p:spPr/>
        <p:txBody>
          <a:bodyPr/>
          <a:lstStyle/>
          <a:p>
            <a:r>
              <a:rPr lang="en-US" dirty="0"/>
              <a:t>Working in the MMRI – Machine Shop and Waterjet Room</a:t>
            </a:r>
          </a:p>
        </p:txBody>
      </p:sp>
      <p:sp>
        <p:nvSpPr>
          <p:cNvPr id="3" name="Content Placeholder 2">
            <a:extLst>
              <a:ext uri="{FF2B5EF4-FFF2-40B4-BE49-F238E27FC236}">
                <a16:creationId xmlns:a16="http://schemas.microsoft.com/office/drawing/2014/main" id="{4434F6CC-0732-D280-FE22-175F9034DB53}"/>
              </a:ext>
            </a:extLst>
          </p:cNvPr>
          <p:cNvSpPr>
            <a:spLocks noGrp="1"/>
          </p:cNvSpPr>
          <p:nvPr>
            <p:ph idx="1"/>
          </p:nvPr>
        </p:nvSpPr>
        <p:spPr/>
        <p:txBody>
          <a:bodyPr>
            <a:normAutofit lnSpcReduction="10000"/>
          </a:bodyPr>
          <a:lstStyle/>
          <a:p>
            <a:pPr marL="0" indent="0">
              <a:buNone/>
            </a:pPr>
            <a:r>
              <a:rPr lang="en-US" dirty="0"/>
              <a:t>Machinery and Training</a:t>
            </a:r>
          </a:p>
          <a:p>
            <a:pPr lvl="1"/>
            <a:r>
              <a:rPr lang="en-US" dirty="0"/>
              <a:t>The Machine Shop contains a range of high powered and potentially lethal equipment</a:t>
            </a:r>
          </a:p>
          <a:p>
            <a:pPr lvl="1"/>
            <a:r>
              <a:rPr lang="en-US" dirty="0"/>
              <a:t>Do not operate equipment within the machine shop that you have not been trained to use</a:t>
            </a:r>
          </a:p>
          <a:p>
            <a:pPr lvl="2"/>
            <a:r>
              <a:rPr lang="en-US" dirty="0"/>
              <a:t>Discuss training needs with one of the staff or your supervisor. Observing a student operating a piece of equipment does not replace proper training</a:t>
            </a:r>
          </a:p>
          <a:p>
            <a:pPr lvl="1"/>
            <a:r>
              <a:rPr lang="en-US" dirty="0"/>
              <a:t>If it has been a while since you used a machine or piece of equipment, do not be afraid to ask one of the staff to provide you with a refresher</a:t>
            </a:r>
          </a:p>
          <a:p>
            <a:pPr lvl="1"/>
            <a:r>
              <a:rPr lang="en-US" dirty="0"/>
              <a:t>If you have any doubts or concerns about your setup or process, review it with one of the staff members</a:t>
            </a:r>
          </a:p>
          <a:p>
            <a:r>
              <a:rPr lang="en-US" dirty="0"/>
              <a:t>When welding, grinding, or performing other activities that generate fumes or odors, use the snorkel built into the room. Make sure that it is working by listening to it as it starts up </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384509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2225-22B2-C4D4-927C-E081F23F58F2}"/>
              </a:ext>
            </a:extLst>
          </p:cNvPr>
          <p:cNvSpPr>
            <a:spLocks noGrp="1"/>
          </p:cNvSpPr>
          <p:nvPr>
            <p:ph type="title"/>
          </p:nvPr>
        </p:nvSpPr>
        <p:spPr/>
        <p:txBody>
          <a:bodyPr/>
          <a:lstStyle/>
          <a:p>
            <a:r>
              <a:rPr lang="en-US" dirty="0"/>
              <a:t>Working in the MMRI – MPAL</a:t>
            </a:r>
          </a:p>
        </p:txBody>
      </p:sp>
      <p:sp>
        <p:nvSpPr>
          <p:cNvPr id="3" name="Content Placeholder 2">
            <a:extLst>
              <a:ext uri="{FF2B5EF4-FFF2-40B4-BE49-F238E27FC236}">
                <a16:creationId xmlns:a16="http://schemas.microsoft.com/office/drawing/2014/main" id="{4434F6CC-0732-D280-FE22-175F9034DB53}"/>
              </a:ext>
            </a:extLst>
          </p:cNvPr>
          <p:cNvSpPr>
            <a:spLocks noGrp="1"/>
          </p:cNvSpPr>
          <p:nvPr>
            <p:ph idx="1"/>
          </p:nvPr>
        </p:nvSpPr>
        <p:spPr/>
        <p:txBody>
          <a:bodyPr>
            <a:normAutofit/>
          </a:bodyPr>
          <a:lstStyle/>
          <a:p>
            <a:pPr lvl="1"/>
            <a:endParaRPr lang="en-US" dirty="0"/>
          </a:p>
          <a:p>
            <a:pPr lvl="1"/>
            <a:endParaRPr lang="en-US" dirty="0"/>
          </a:p>
          <a:p>
            <a:pPr lvl="1"/>
            <a:endParaRPr lang="en-US" dirty="0"/>
          </a:p>
          <a:p>
            <a:pPr marL="457200" lvl="1" indent="0">
              <a:buNone/>
            </a:pPr>
            <a:endParaRPr lang="en-US" dirty="0"/>
          </a:p>
        </p:txBody>
      </p:sp>
      <p:sp>
        <p:nvSpPr>
          <p:cNvPr id="4" name="TextBox 3">
            <a:extLst>
              <a:ext uri="{FF2B5EF4-FFF2-40B4-BE49-F238E27FC236}">
                <a16:creationId xmlns:a16="http://schemas.microsoft.com/office/drawing/2014/main" id="{FB95FA0A-06CF-46C4-8DE9-992E3216B8AC}"/>
              </a:ext>
            </a:extLst>
          </p:cNvPr>
          <p:cNvSpPr txBox="1"/>
          <p:nvPr/>
        </p:nvSpPr>
        <p:spPr>
          <a:xfrm>
            <a:off x="161925" y="1673460"/>
            <a:ext cx="10868891" cy="4955203"/>
          </a:xfrm>
          <a:prstGeom prst="rect">
            <a:avLst/>
          </a:prstGeom>
          <a:noFill/>
        </p:spPr>
        <p:txBody>
          <a:bodyPr wrap="square">
            <a:spAutoFit/>
          </a:bodyPr>
          <a:lstStyle/>
          <a:p>
            <a:r>
              <a:rPr lang="en-US" sz="2600" dirty="0"/>
              <a:t>Machinery and Training</a:t>
            </a:r>
            <a:endParaRPr lang="en-US" sz="2000" dirty="0"/>
          </a:p>
          <a:p>
            <a:pPr marL="800100" lvl="1" indent="-342900">
              <a:buFont typeface="Arial" panose="020B0604020202020204" pitchFamily="34" charset="0"/>
              <a:buChar char="•"/>
            </a:pPr>
            <a:r>
              <a:rPr lang="en-US" sz="2200" dirty="0"/>
              <a:t>MPAL contains a range of sensitive equipment, all of which have moving components. Therefore, please keep loose clothing and hands away from any moving parts</a:t>
            </a:r>
          </a:p>
          <a:p>
            <a:pPr marL="800100" lvl="1" indent="-342900">
              <a:buFont typeface="Arial" panose="020B0604020202020204" pitchFamily="34" charset="0"/>
              <a:buChar char="•"/>
            </a:pPr>
            <a:r>
              <a:rPr lang="en-US" sz="2200" dirty="0"/>
              <a:t>Do not operate equipment that you have not received training for. Discuss training needs with one of the staff or your supervisor</a:t>
            </a:r>
          </a:p>
          <a:p>
            <a:pPr marL="800100" lvl="1" indent="-342900">
              <a:buFont typeface="Arial" panose="020B0604020202020204" pitchFamily="34" charset="0"/>
              <a:buChar char="•"/>
            </a:pPr>
            <a:r>
              <a:rPr lang="en-US" sz="2200" dirty="0"/>
              <a:t>Do not make any attachment changes without first consulting the staff in charge</a:t>
            </a:r>
          </a:p>
          <a:p>
            <a:pPr marL="800100" lvl="1" indent="-342900">
              <a:buFont typeface="Arial" panose="020B0604020202020204" pitchFamily="34" charset="0"/>
              <a:buChar char="•"/>
            </a:pPr>
            <a:r>
              <a:rPr lang="en-US" sz="2200" dirty="0"/>
              <a:t>Do not provide training to others unless you have been designated to do so by a supervisor</a:t>
            </a:r>
          </a:p>
          <a:p>
            <a:pPr marL="800100" lvl="1" indent="-342900">
              <a:buFont typeface="Arial" panose="020B0604020202020204" pitchFamily="34" charset="0"/>
              <a:buChar char="•"/>
            </a:pPr>
            <a:r>
              <a:rPr lang="en-US" sz="2200" dirty="0"/>
              <a:t>If it has been a while since you last used a piece of equipment, do not hesitate to ask one of the staff members in charge for a refresher or even a complete training session</a:t>
            </a:r>
          </a:p>
          <a:p>
            <a:pPr marL="800100" lvl="1" indent="-342900">
              <a:buFont typeface="Arial" panose="020B0604020202020204" pitchFamily="34" charset="0"/>
              <a:buChar char="•"/>
            </a:pPr>
            <a:r>
              <a:rPr lang="en-US" sz="2200" dirty="0"/>
              <a:t>If you have any doubts or concerns about your setup or process, review them with one of the designated staff members. Next to each piece of equipment, you can find the SOP. Always adhere to these SOPs</a:t>
            </a:r>
          </a:p>
          <a:p>
            <a:pPr lvl="2"/>
            <a:endParaRPr lang="en-US" sz="2600" dirty="0"/>
          </a:p>
        </p:txBody>
      </p:sp>
    </p:spTree>
    <p:extLst>
      <p:ext uri="{BB962C8B-B14F-4D97-AF65-F5344CB8AC3E}">
        <p14:creationId xmlns:p14="http://schemas.microsoft.com/office/powerpoint/2010/main" val="4043679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2225-22B2-C4D4-927C-E081F23F58F2}"/>
              </a:ext>
            </a:extLst>
          </p:cNvPr>
          <p:cNvSpPr>
            <a:spLocks noGrp="1"/>
          </p:cNvSpPr>
          <p:nvPr>
            <p:ph type="title"/>
          </p:nvPr>
        </p:nvSpPr>
        <p:spPr/>
        <p:txBody>
          <a:bodyPr/>
          <a:lstStyle/>
          <a:p>
            <a:r>
              <a:rPr lang="en-US" dirty="0"/>
              <a:t>Working in the MMRI – Coater Lab</a:t>
            </a:r>
          </a:p>
        </p:txBody>
      </p:sp>
      <p:sp>
        <p:nvSpPr>
          <p:cNvPr id="3" name="Content Placeholder 2">
            <a:extLst>
              <a:ext uri="{FF2B5EF4-FFF2-40B4-BE49-F238E27FC236}">
                <a16:creationId xmlns:a16="http://schemas.microsoft.com/office/drawing/2014/main" id="{4434F6CC-0732-D280-FE22-175F9034DB53}"/>
              </a:ext>
            </a:extLst>
          </p:cNvPr>
          <p:cNvSpPr>
            <a:spLocks noGrp="1"/>
          </p:cNvSpPr>
          <p:nvPr>
            <p:ph idx="1"/>
          </p:nvPr>
        </p:nvSpPr>
        <p:spPr/>
        <p:txBody>
          <a:bodyPr>
            <a:normAutofit/>
          </a:bodyPr>
          <a:lstStyle/>
          <a:p>
            <a:pPr lvl="1"/>
            <a:endParaRPr lang="en-US" dirty="0"/>
          </a:p>
          <a:p>
            <a:pPr lvl="1"/>
            <a:endParaRPr lang="en-US" dirty="0"/>
          </a:p>
          <a:p>
            <a:pPr lvl="1"/>
            <a:endParaRPr lang="en-US" dirty="0"/>
          </a:p>
          <a:p>
            <a:pPr marL="457200" lvl="1" indent="0">
              <a:buNone/>
            </a:pPr>
            <a:endParaRPr lang="en-US" dirty="0"/>
          </a:p>
        </p:txBody>
      </p:sp>
      <p:sp>
        <p:nvSpPr>
          <p:cNvPr id="4" name="TextBox 3">
            <a:extLst>
              <a:ext uri="{FF2B5EF4-FFF2-40B4-BE49-F238E27FC236}">
                <a16:creationId xmlns:a16="http://schemas.microsoft.com/office/drawing/2014/main" id="{FB95FA0A-06CF-46C4-8DE9-992E3216B8AC}"/>
              </a:ext>
            </a:extLst>
          </p:cNvPr>
          <p:cNvSpPr txBox="1"/>
          <p:nvPr/>
        </p:nvSpPr>
        <p:spPr>
          <a:xfrm>
            <a:off x="161925" y="1677136"/>
            <a:ext cx="10868891" cy="3262432"/>
          </a:xfrm>
          <a:prstGeom prst="rect">
            <a:avLst/>
          </a:prstGeom>
          <a:noFill/>
        </p:spPr>
        <p:txBody>
          <a:bodyPr wrap="square">
            <a:spAutoFit/>
          </a:bodyPr>
          <a:lstStyle/>
          <a:p>
            <a:r>
              <a:rPr lang="en-US" sz="2600" dirty="0"/>
              <a:t>Machinery and Training</a:t>
            </a:r>
          </a:p>
          <a:p>
            <a:pPr marL="800100" lvl="1" indent="-342900">
              <a:buFont typeface="Arial" panose="020B0604020202020204" pitchFamily="34" charset="0"/>
              <a:buChar char="•"/>
            </a:pPr>
            <a:r>
              <a:rPr lang="en-US" sz="2000" dirty="0"/>
              <a:t>The coater is equipped with a variety of high-powered connections, so caution is essential when working around them</a:t>
            </a:r>
          </a:p>
          <a:p>
            <a:pPr marL="800100" lvl="1" indent="-342900">
              <a:buFont typeface="Arial" panose="020B0604020202020204" pitchFamily="34" charset="0"/>
              <a:buChar char="•"/>
            </a:pPr>
            <a:r>
              <a:rPr lang="en-US" sz="2000" dirty="0"/>
              <a:t>Do not attempt to operate the coater or touch any of its components unless you have received proper training and/or have been assigned by a supervisor</a:t>
            </a:r>
          </a:p>
          <a:p>
            <a:pPr marL="800100" lvl="1" indent="-342900">
              <a:buFont typeface="Arial" panose="020B0604020202020204" pitchFamily="34" charset="0"/>
              <a:buChar char="•"/>
            </a:pPr>
            <a:r>
              <a:rPr lang="en-US" sz="2000" dirty="0"/>
              <a:t>Exercise caution around hot surfaces after deposition and when the chamber is open</a:t>
            </a:r>
          </a:p>
          <a:p>
            <a:pPr marL="800100" lvl="1" indent="-342900">
              <a:buFont typeface="Arial" panose="020B0604020202020204" pitchFamily="34" charset="0"/>
              <a:buChar char="•"/>
            </a:pPr>
            <a:r>
              <a:rPr lang="en-US" sz="2000" dirty="0"/>
              <a:t>When closing the door, be mindful of the vacuum suction to avoid any hand-related incidents</a:t>
            </a:r>
          </a:p>
          <a:p>
            <a:pPr marL="800100" lvl="1" indent="-342900">
              <a:buFont typeface="Arial" panose="020B0604020202020204" pitchFamily="34" charset="0"/>
              <a:buChar char="•"/>
            </a:pPr>
            <a:r>
              <a:rPr lang="en-US" sz="2000" dirty="0"/>
              <a:t>Do not handle the gas cylinders unless you have obtained proper training and permission from a supervisor. Operate with care and adhere to appropriate safety procedures</a:t>
            </a:r>
          </a:p>
          <a:p>
            <a:pPr marL="800100" lvl="1" indent="-342900">
              <a:buFont typeface="Arial" panose="020B0604020202020204" pitchFamily="34" charset="0"/>
              <a:buChar char="•"/>
            </a:pPr>
            <a:r>
              <a:rPr lang="en-US" sz="2000" dirty="0"/>
              <a:t>The snorkel should be in use while a deposition cycle is in progress</a:t>
            </a:r>
            <a:endParaRPr lang="en-US" sz="2600" dirty="0"/>
          </a:p>
        </p:txBody>
      </p:sp>
    </p:spTree>
    <p:extLst>
      <p:ext uri="{BB962C8B-B14F-4D97-AF65-F5344CB8AC3E}">
        <p14:creationId xmlns:p14="http://schemas.microsoft.com/office/powerpoint/2010/main" val="1522882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2225-22B2-C4D4-927C-E081F23F58F2}"/>
              </a:ext>
            </a:extLst>
          </p:cNvPr>
          <p:cNvSpPr>
            <a:spLocks noGrp="1"/>
          </p:cNvSpPr>
          <p:nvPr>
            <p:ph type="title"/>
          </p:nvPr>
        </p:nvSpPr>
        <p:spPr/>
        <p:txBody>
          <a:bodyPr/>
          <a:lstStyle/>
          <a:p>
            <a:r>
              <a:rPr lang="en-US" dirty="0"/>
              <a:t>Working in the MMRI – MPAL and Coater Lab</a:t>
            </a:r>
          </a:p>
        </p:txBody>
      </p:sp>
      <p:sp>
        <p:nvSpPr>
          <p:cNvPr id="3" name="Content Placeholder 2">
            <a:extLst>
              <a:ext uri="{FF2B5EF4-FFF2-40B4-BE49-F238E27FC236}">
                <a16:creationId xmlns:a16="http://schemas.microsoft.com/office/drawing/2014/main" id="{4434F6CC-0732-D280-FE22-175F9034DB53}"/>
              </a:ext>
            </a:extLst>
          </p:cNvPr>
          <p:cNvSpPr>
            <a:spLocks noGrp="1"/>
          </p:cNvSpPr>
          <p:nvPr>
            <p:ph idx="1"/>
          </p:nvPr>
        </p:nvSpPr>
        <p:spPr/>
        <p:txBody>
          <a:bodyPr>
            <a:normAutofit/>
          </a:bodyPr>
          <a:lstStyle/>
          <a:p>
            <a:pPr lvl="1"/>
            <a:endParaRPr lang="en-US" dirty="0"/>
          </a:p>
          <a:p>
            <a:pPr lvl="1"/>
            <a:endParaRPr lang="en-US" dirty="0"/>
          </a:p>
          <a:p>
            <a:pPr lvl="1"/>
            <a:endParaRPr lang="en-US" dirty="0"/>
          </a:p>
          <a:p>
            <a:pPr lvl="1"/>
            <a:endParaRPr lang="en-US" dirty="0"/>
          </a:p>
        </p:txBody>
      </p:sp>
      <p:sp>
        <p:nvSpPr>
          <p:cNvPr id="6" name="Content Placeholder 2">
            <a:extLst>
              <a:ext uri="{FF2B5EF4-FFF2-40B4-BE49-F238E27FC236}">
                <a16:creationId xmlns:a16="http://schemas.microsoft.com/office/drawing/2014/main" id="{D85BA4B2-3DC3-AB63-E637-7E1FB80AF6F0}"/>
              </a:ext>
            </a:extLst>
          </p:cNvPr>
          <p:cNvSpPr txBox="1">
            <a:spLocks/>
          </p:cNvSpPr>
          <p:nvPr/>
        </p:nvSpPr>
        <p:spPr>
          <a:xfrm>
            <a:off x="161924" y="1713216"/>
            <a:ext cx="11839575" cy="46590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Chemical Handling</a:t>
            </a:r>
          </a:p>
          <a:p>
            <a:pPr lvl="1"/>
            <a:r>
              <a:rPr lang="en-US" dirty="0"/>
              <a:t>Only chemicals like Acetone, Isopropanol, and Ethanol are permitted for use in MPAL and the Coater lab</a:t>
            </a:r>
          </a:p>
          <a:p>
            <a:pPr lvl="1"/>
            <a:r>
              <a:rPr lang="en-US" dirty="0"/>
              <a:t>Ask the staff in charge before using any chemical</a:t>
            </a:r>
          </a:p>
          <a:p>
            <a:pPr lvl="1"/>
            <a:r>
              <a:rPr lang="en-US" dirty="0"/>
              <a:t>Carefully handle the chemicals to avoid spills, and use gloves</a:t>
            </a:r>
          </a:p>
          <a:p>
            <a:pPr lvl="1"/>
            <a:r>
              <a:rPr lang="en-US" dirty="0"/>
              <a:t>Make sure not to inhale or expose cuts to the chemicals</a:t>
            </a:r>
          </a:p>
          <a:p>
            <a:pPr lvl="1"/>
            <a:r>
              <a:rPr lang="en-US" dirty="0"/>
              <a:t>Proper disposal containers must be used. Ask the staff in charge before disposing of any chemical if you are not sure about the proper chemical disposal procedure</a:t>
            </a:r>
          </a:p>
        </p:txBody>
      </p:sp>
    </p:spTree>
    <p:extLst>
      <p:ext uri="{BB962C8B-B14F-4D97-AF65-F5344CB8AC3E}">
        <p14:creationId xmlns:p14="http://schemas.microsoft.com/office/powerpoint/2010/main" val="3657159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744F1-DE33-1C92-5944-463E78666E83}"/>
              </a:ext>
            </a:extLst>
          </p:cNvPr>
          <p:cNvSpPr>
            <a:spLocks noGrp="1"/>
          </p:cNvSpPr>
          <p:nvPr>
            <p:ph type="title"/>
          </p:nvPr>
        </p:nvSpPr>
        <p:spPr/>
        <p:txBody>
          <a:bodyPr/>
          <a:lstStyle/>
          <a:p>
            <a:r>
              <a:rPr lang="en-US" dirty="0"/>
              <a:t>MMRI Health and Safety</a:t>
            </a:r>
          </a:p>
        </p:txBody>
      </p:sp>
      <p:sp>
        <p:nvSpPr>
          <p:cNvPr id="3" name="Content Placeholder 2">
            <a:extLst>
              <a:ext uri="{FF2B5EF4-FFF2-40B4-BE49-F238E27FC236}">
                <a16:creationId xmlns:a16="http://schemas.microsoft.com/office/drawing/2014/main" id="{E0B3C72B-FF99-C185-B15A-C9D84C66C2EF}"/>
              </a:ext>
            </a:extLst>
          </p:cNvPr>
          <p:cNvSpPr>
            <a:spLocks noGrp="1"/>
          </p:cNvSpPr>
          <p:nvPr>
            <p:ph idx="1"/>
          </p:nvPr>
        </p:nvSpPr>
        <p:spPr/>
        <p:txBody>
          <a:bodyPr/>
          <a:lstStyle/>
          <a:p>
            <a:pPr marL="0" indent="0">
              <a:buNone/>
            </a:pPr>
            <a:r>
              <a:rPr lang="en-US" dirty="0"/>
              <a:t>Objectives</a:t>
            </a:r>
          </a:p>
          <a:p>
            <a:pPr lvl="1"/>
            <a:r>
              <a:rPr lang="en-US" dirty="0"/>
              <a:t>To establish a safe and enjoyable working environment for students, staff, faculty, and guests</a:t>
            </a:r>
          </a:p>
          <a:p>
            <a:pPr lvl="1"/>
            <a:r>
              <a:rPr lang="en-US" dirty="0"/>
              <a:t>To highlight existing documentation available through the Ontario Occupational Health and Safety Act (OHSA) and McMaster University Health and Safety (UHS) - all information presented comes from these sources</a:t>
            </a:r>
          </a:p>
          <a:p>
            <a:pPr lvl="1"/>
            <a:r>
              <a:rPr lang="en-US" dirty="0"/>
              <a:t>To prevent situations that may result in personal injury or death</a:t>
            </a:r>
          </a:p>
        </p:txBody>
      </p:sp>
    </p:spTree>
    <p:extLst>
      <p:ext uri="{BB962C8B-B14F-4D97-AF65-F5344CB8AC3E}">
        <p14:creationId xmlns:p14="http://schemas.microsoft.com/office/powerpoint/2010/main" val="3941567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B9D25-31FC-181E-C47F-BBA0E7D438BF}"/>
              </a:ext>
            </a:extLst>
          </p:cNvPr>
          <p:cNvSpPr>
            <a:spLocks noGrp="1"/>
          </p:cNvSpPr>
          <p:nvPr>
            <p:ph type="title"/>
          </p:nvPr>
        </p:nvSpPr>
        <p:spPr/>
        <p:txBody>
          <a:bodyPr/>
          <a:lstStyle/>
          <a:p>
            <a:r>
              <a:rPr lang="en-US" dirty="0"/>
              <a:t>MMRI Health and Safety</a:t>
            </a:r>
          </a:p>
        </p:txBody>
      </p:sp>
      <p:sp>
        <p:nvSpPr>
          <p:cNvPr id="3" name="Content Placeholder 2">
            <a:extLst>
              <a:ext uri="{FF2B5EF4-FFF2-40B4-BE49-F238E27FC236}">
                <a16:creationId xmlns:a16="http://schemas.microsoft.com/office/drawing/2014/main" id="{A0D00054-336F-7679-A214-AAC4E31BB946}"/>
              </a:ext>
            </a:extLst>
          </p:cNvPr>
          <p:cNvSpPr>
            <a:spLocks noGrp="1"/>
          </p:cNvSpPr>
          <p:nvPr>
            <p:ph idx="1"/>
          </p:nvPr>
        </p:nvSpPr>
        <p:spPr/>
        <p:txBody>
          <a:bodyPr/>
          <a:lstStyle/>
          <a:p>
            <a:r>
              <a:rPr lang="en-US" dirty="0"/>
              <a:t>Both supervisors and workers are required to enforce and abide by safe working practices as they have been laid out in this and other training documents. This includes safe and proper use of PPE and all equipment</a:t>
            </a:r>
          </a:p>
          <a:p>
            <a:r>
              <a:rPr lang="en-US" dirty="0"/>
              <a:t>Maximum fines for corporations are $500,000</a:t>
            </a:r>
          </a:p>
          <a:p>
            <a:r>
              <a:rPr lang="en-US" dirty="0"/>
              <a:t>Maximum fines for individuals are $25,000 and imprisonment for up to 12 months</a:t>
            </a:r>
          </a:p>
        </p:txBody>
      </p:sp>
    </p:spTree>
    <p:extLst>
      <p:ext uri="{BB962C8B-B14F-4D97-AF65-F5344CB8AC3E}">
        <p14:creationId xmlns:p14="http://schemas.microsoft.com/office/powerpoint/2010/main" val="2259928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79F1F-56A6-0D52-9661-EE91BA2CC975}"/>
              </a:ext>
            </a:extLst>
          </p:cNvPr>
          <p:cNvSpPr>
            <a:spLocks noGrp="1"/>
          </p:cNvSpPr>
          <p:nvPr>
            <p:ph type="title"/>
          </p:nvPr>
        </p:nvSpPr>
        <p:spPr/>
        <p:txBody>
          <a:bodyPr/>
          <a:lstStyle/>
          <a:p>
            <a:r>
              <a:rPr lang="en-US" dirty="0"/>
              <a:t>MMRI Health and Safety</a:t>
            </a:r>
          </a:p>
        </p:txBody>
      </p:sp>
      <p:sp>
        <p:nvSpPr>
          <p:cNvPr id="3" name="Content Placeholder 2">
            <a:extLst>
              <a:ext uri="{FF2B5EF4-FFF2-40B4-BE49-F238E27FC236}">
                <a16:creationId xmlns:a16="http://schemas.microsoft.com/office/drawing/2014/main" id="{25BD81EA-480B-AABA-4F8D-A5C4BC283AF4}"/>
              </a:ext>
            </a:extLst>
          </p:cNvPr>
          <p:cNvSpPr>
            <a:spLocks noGrp="1"/>
          </p:cNvSpPr>
          <p:nvPr>
            <p:ph idx="1"/>
          </p:nvPr>
        </p:nvSpPr>
        <p:spPr/>
        <p:txBody>
          <a:bodyPr>
            <a:normAutofit lnSpcReduction="10000"/>
          </a:bodyPr>
          <a:lstStyle/>
          <a:p>
            <a:pPr marL="0" indent="0">
              <a:buNone/>
            </a:pPr>
            <a:r>
              <a:rPr lang="en-US" dirty="0"/>
              <a:t>Key Terminology</a:t>
            </a:r>
          </a:p>
          <a:p>
            <a:pPr lvl="1"/>
            <a:r>
              <a:rPr lang="en-US" dirty="0"/>
              <a:t>Worker: A person who works or provides service for monetary compensation</a:t>
            </a:r>
          </a:p>
          <a:p>
            <a:pPr lvl="1"/>
            <a:r>
              <a:rPr lang="en-US" dirty="0"/>
              <a:t>Employer: A person who employs or contracts for the service of others</a:t>
            </a:r>
          </a:p>
          <a:p>
            <a:pPr lvl="1"/>
            <a:r>
              <a:rPr lang="en-US" dirty="0"/>
              <a:t>Supervisor: A person who has control of a workplace or authority over a worker</a:t>
            </a:r>
          </a:p>
          <a:p>
            <a:pPr lvl="1"/>
            <a:endParaRPr lang="en-US" dirty="0"/>
          </a:p>
          <a:p>
            <a:pPr lvl="1"/>
            <a:r>
              <a:rPr lang="en-US" dirty="0"/>
              <a:t>PPE: Personal Protective Equipment (e.g., safety glasses, shoes, goggles)</a:t>
            </a:r>
          </a:p>
          <a:p>
            <a:pPr lvl="1"/>
            <a:r>
              <a:rPr lang="en-US" dirty="0"/>
              <a:t>SOP: Standard Operating Procedure</a:t>
            </a:r>
          </a:p>
          <a:p>
            <a:pPr lvl="1"/>
            <a:r>
              <a:rPr lang="en-US" dirty="0"/>
              <a:t>WHMIS: Workplace Hazardous Material Information System</a:t>
            </a:r>
          </a:p>
          <a:p>
            <a:pPr lvl="1"/>
            <a:r>
              <a:rPr lang="en-US" dirty="0"/>
              <a:t>SDS: Safety Data Sheet</a:t>
            </a:r>
          </a:p>
          <a:p>
            <a:pPr lvl="1"/>
            <a:r>
              <a:rPr lang="en-US" dirty="0"/>
              <a:t>UHS: University Health and Safety (formerly EOHSS)</a:t>
            </a:r>
          </a:p>
          <a:p>
            <a:pPr lvl="1"/>
            <a:r>
              <a:rPr lang="en-US" dirty="0"/>
              <a:t>JHSC: Joint Health and Safety Committee</a:t>
            </a:r>
          </a:p>
          <a:p>
            <a:pPr lvl="1"/>
            <a:r>
              <a:rPr lang="en-US" dirty="0"/>
              <a:t>MOL: Ministry of </a:t>
            </a:r>
            <a:r>
              <a:rPr lang="en-US" dirty="0" err="1"/>
              <a:t>Labour</a:t>
            </a:r>
            <a:endParaRPr lang="en-US" dirty="0"/>
          </a:p>
          <a:p>
            <a:pPr lvl="1"/>
            <a:endParaRPr lang="en-US" dirty="0"/>
          </a:p>
          <a:p>
            <a:pPr lvl="2"/>
            <a:endParaRPr lang="en-US" dirty="0"/>
          </a:p>
        </p:txBody>
      </p:sp>
    </p:spTree>
    <p:extLst>
      <p:ext uri="{BB962C8B-B14F-4D97-AF65-F5344CB8AC3E}">
        <p14:creationId xmlns:p14="http://schemas.microsoft.com/office/powerpoint/2010/main" val="811992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45999-A892-28C5-A4F0-AE63F9A49C30}"/>
              </a:ext>
            </a:extLst>
          </p:cNvPr>
          <p:cNvSpPr>
            <a:spLocks noGrp="1"/>
          </p:cNvSpPr>
          <p:nvPr>
            <p:ph type="title"/>
          </p:nvPr>
        </p:nvSpPr>
        <p:spPr/>
        <p:txBody>
          <a:bodyPr/>
          <a:lstStyle/>
          <a:p>
            <a:r>
              <a:rPr lang="en-US" dirty="0"/>
              <a:t>MMRI Health and Safety</a:t>
            </a:r>
          </a:p>
        </p:txBody>
      </p:sp>
      <p:sp>
        <p:nvSpPr>
          <p:cNvPr id="3" name="Content Placeholder 2">
            <a:extLst>
              <a:ext uri="{FF2B5EF4-FFF2-40B4-BE49-F238E27FC236}">
                <a16:creationId xmlns:a16="http://schemas.microsoft.com/office/drawing/2014/main" id="{39F1547E-895D-ADDC-633F-3F0662D528A6}"/>
              </a:ext>
            </a:extLst>
          </p:cNvPr>
          <p:cNvSpPr>
            <a:spLocks noGrp="1"/>
          </p:cNvSpPr>
          <p:nvPr>
            <p:ph idx="1"/>
          </p:nvPr>
        </p:nvSpPr>
        <p:spPr/>
        <p:txBody>
          <a:bodyPr/>
          <a:lstStyle/>
          <a:p>
            <a:pPr marL="0" indent="0">
              <a:buNone/>
            </a:pPr>
            <a:r>
              <a:rPr lang="en-US" dirty="0"/>
              <a:t>Joint Health and Safety Committee (JHSC)</a:t>
            </a:r>
          </a:p>
          <a:p>
            <a:pPr lvl="1"/>
            <a:r>
              <a:rPr lang="en-US" dirty="0"/>
              <a:t>A tool which workers and management can use to work together to participate in safety discussions and improvement</a:t>
            </a:r>
          </a:p>
          <a:p>
            <a:pPr lvl="1"/>
            <a:r>
              <a:rPr lang="en-US" dirty="0"/>
              <a:t>Acts in an advisory role to encourage awareness and compliance</a:t>
            </a:r>
          </a:p>
          <a:p>
            <a:pPr lvl="1"/>
            <a:r>
              <a:rPr lang="en-US" dirty="0"/>
              <a:t>Undertakes audits and inspections</a:t>
            </a:r>
          </a:p>
          <a:p>
            <a:pPr marL="457200" lvl="1" indent="0">
              <a:buNone/>
            </a:pPr>
            <a:endParaRPr lang="en-US" dirty="0"/>
          </a:p>
          <a:p>
            <a:pPr marL="0" indent="0">
              <a:buNone/>
            </a:pPr>
            <a:r>
              <a:rPr lang="en-US" dirty="0"/>
              <a:t>The MMRI is a member of the MARC JHSC</a:t>
            </a:r>
          </a:p>
          <a:p>
            <a:pPr lvl="1"/>
            <a:r>
              <a:rPr lang="en-US" dirty="0"/>
              <a:t>Any safety concerns can be raised with our JHSC by contacting Brady Semple (</a:t>
            </a:r>
            <a:r>
              <a:rPr lang="en-US" dirty="0">
                <a:hlinkClick r:id="rId2"/>
              </a:rPr>
              <a:t>semplebg@mcmaster.ca</a:t>
            </a:r>
            <a:r>
              <a:rPr lang="en-US" dirty="0"/>
              <a:t>)</a:t>
            </a:r>
          </a:p>
          <a:p>
            <a:pPr lvl="1"/>
            <a:r>
              <a:rPr lang="en-US" dirty="0"/>
              <a:t>Or reach out to any other members of the committee : </a:t>
            </a:r>
            <a:r>
              <a:rPr lang="en-US" dirty="0">
                <a:hlinkClick r:id="rId3"/>
              </a:rPr>
              <a:t>https://hr.mcmaster.ca/app/uploads/2019/01/JHSC-Master-List.pdf</a:t>
            </a:r>
            <a:endParaRPr lang="en-US" dirty="0"/>
          </a:p>
          <a:p>
            <a:pPr lvl="2"/>
            <a:endParaRPr lang="en-US" dirty="0"/>
          </a:p>
        </p:txBody>
      </p:sp>
    </p:spTree>
    <p:extLst>
      <p:ext uri="{BB962C8B-B14F-4D97-AF65-F5344CB8AC3E}">
        <p14:creationId xmlns:p14="http://schemas.microsoft.com/office/powerpoint/2010/main" val="1488417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235EB-9279-59E0-BA4F-636AA93AE3BF}"/>
              </a:ext>
            </a:extLst>
          </p:cNvPr>
          <p:cNvSpPr>
            <a:spLocks noGrp="1"/>
          </p:cNvSpPr>
          <p:nvPr>
            <p:ph type="title"/>
          </p:nvPr>
        </p:nvSpPr>
        <p:spPr/>
        <p:txBody>
          <a:bodyPr/>
          <a:lstStyle/>
          <a:p>
            <a:r>
              <a:rPr lang="en-US" dirty="0"/>
              <a:t>MMRI Health and Safety</a:t>
            </a:r>
          </a:p>
        </p:txBody>
      </p:sp>
      <p:sp>
        <p:nvSpPr>
          <p:cNvPr id="3" name="Content Placeholder 2">
            <a:extLst>
              <a:ext uri="{FF2B5EF4-FFF2-40B4-BE49-F238E27FC236}">
                <a16:creationId xmlns:a16="http://schemas.microsoft.com/office/drawing/2014/main" id="{61633D96-B29C-A494-1D13-2675773F9439}"/>
              </a:ext>
            </a:extLst>
          </p:cNvPr>
          <p:cNvSpPr>
            <a:spLocks noGrp="1"/>
          </p:cNvSpPr>
          <p:nvPr>
            <p:ph idx="1"/>
          </p:nvPr>
        </p:nvSpPr>
        <p:spPr/>
        <p:txBody>
          <a:bodyPr>
            <a:normAutofit lnSpcReduction="10000"/>
          </a:bodyPr>
          <a:lstStyle/>
          <a:p>
            <a:pPr marL="0" indent="0">
              <a:buNone/>
            </a:pPr>
            <a:r>
              <a:rPr lang="en-US" dirty="0"/>
              <a:t>Rights of the Worker</a:t>
            </a:r>
          </a:p>
          <a:p>
            <a:pPr lvl="1"/>
            <a:r>
              <a:rPr lang="en-US" dirty="0"/>
              <a:t>Right to Know:</a:t>
            </a:r>
          </a:p>
          <a:p>
            <a:pPr lvl="2"/>
            <a:r>
              <a:rPr lang="en-US" sz="2200" dirty="0"/>
              <a:t>As a worker, you have the right to be informed by the employer of known or likely hazards in the workplace, and to be provided with the information, instructions, education, training, and supervision necessary to protect your health and safety</a:t>
            </a:r>
          </a:p>
          <a:p>
            <a:pPr lvl="1"/>
            <a:r>
              <a:rPr lang="en-US" dirty="0"/>
              <a:t>Right to Participate:</a:t>
            </a:r>
          </a:p>
          <a:p>
            <a:pPr lvl="2"/>
            <a:r>
              <a:rPr lang="en-US" sz="2200" dirty="0"/>
              <a:t>Workers are allowed to have input on the steps taken by the employer to ensure health and safety. This includes participating in the JHSC, reporting concerns that could affect the health and safety or yourself or your coworkers, and making suggestions to your committee or employer</a:t>
            </a:r>
          </a:p>
          <a:p>
            <a:pPr lvl="1"/>
            <a:r>
              <a:rPr lang="en-US" dirty="0"/>
              <a:t>Right to Refuse:</a:t>
            </a:r>
          </a:p>
          <a:p>
            <a:pPr lvl="2"/>
            <a:r>
              <a:rPr lang="en-US" sz="2200" dirty="0"/>
              <a:t>You have the right to refuse work that could affect your health and safety and that of others. The right to refuse is normally used when the first two rights fail to ensure your health and safety. Exercising this right is serious and should not be done lightly or as a routine method of solving workplace problems</a:t>
            </a:r>
          </a:p>
        </p:txBody>
      </p:sp>
    </p:spTree>
    <p:extLst>
      <p:ext uri="{BB962C8B-B14F-4D97-AF65-F5344CB8AC3E}">
        <p14:creationId xmlns:p14="http://schemas.microsoft.com/office/powerpoint/2010/main" val="3366920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4059-A051-36BE-0346-385DAAD176EA}"/>
              </a:ext>
            </a:extLst>
          </p:cNvPr>
          <p:cNvSpPr>
            <a:spLocks noGrp="1"/>
          </p:cNvSpPr>
          <p:nvPr>
            <p:ph type="title"/>
          </p:nvPr>
        </p:nvSpPr>
        <p:spPr/>
        <p:txBody>
          <a:bodyPr/>
          <a:lstStyle/>
          <a:p>
            <a:r>
              <a:rPr lang="en-US" dirty="0"/>
              <a:t>MMRI Health and Safety</a:t>
            </a:r>
          </a:p>
        </p:txBody>
      </p:sp>
      <p:sp>
        <p:nvSpPr>
          <p:cNvPr id="3" name="Content Placeholder 2">
            <a:extLst>
              <a:ext uri="{FF2B5EF4-FFF2-40B4-BE49-F238E27FC236}">
                <a16:creationId xmlns:a16="http://schemas.microsoft.com/office/drawing/2014/main" id="{AE0A8904-1916-C875-C0F9-FFAB476E4E0D}"/>
              </a:ext>
            </a:extLst>
          </p:cNvPr>
          <p:cNvSpPr>
            <a:spLocks noGrp="1"/>
          </p:cNvSpPr>
          <p:nvPr>
            <p:ph idx="1"/>
          </p:nvPr>
        </p:nvSpPr>
        <p:spPr/>
        <p:txBody>
          <a:bodyPr/>
          <a:lstStyle/>
          <a:p>
            <a:pPr marL="0" indent="0">
              <a:buNone/>
            </a:pPr>
            <a:r>
              <a:rPr lang="en-US" dirty="0"/>
              <a:t>McMaster Policies and Programs</a:t>
            </a:r>
          </a:p>
          <a:p>
            <a:pPr lvl="1"/>
            <a:r>
              <a:rPr lang="en-US" dirty="0"/>
              <a:t>Ministry of </a:t>
            </a:r>
            <a:r>
              <a:rPr lang="en-US" dirty="0" err="1"/>
              <a:t>Labour</a:t>
            </a:r>
            <a:r>
              <a:rPr lang="en-US" dirty="0"/>
              <a:t> – Ontario Wide</a:t>
            </a:r>
          </a:p>
          <a:p>
            <a:pPr lvl="1"/>
            <a:r>
              <a:rPr lang="en-US" dirty="0"/>
              <a:t>Central Health and Safety Committee – Campus Wide</a:t>
            </a:r>
          </a:p>
          <a:p>
            <a:pPr lvl="1"/>
            <a:r>
              <a:rPr lang="en-US" dirty="0"/>
              <a:t>Faculty Health and Safety – Engineering Specific</a:t>
            </a:r>
          </a:p>
          <a:p>
            <a:pPr lvl="1"/>
            <a:r>
              <a:rPr lang="en-US" dirty="0"/>
              <a:t>MARC Health and Safety Committee – Only the MARC building and the MMRI</a:t>
            </a:r>
          </a:p>
          <a:p>
            <a:pPr lvl="1"/>
            <a:endParaRPr lang="en-US" dirty="0"/>
          </a:p>
          <a:p>
            <a:pPr lvl="1"/>
            <a:endParaRPr lang="en-US" dirty="0"/>
          </a:p>
          <a:p>
            <a:endParaRPr lang="en-US" dirty="0"/>
          </a:p>
        </p:txBody>
      </p:sp>
    </p:spTree>
    <p:extLst>
      <p:ext uri="{BB962C8B-B14F-4D97-AF65-F5344CB8AC3E}">
        <p14:creationId xmlns:p14="http://schemas.microsoft.com/office/powerpoint/2010/main" val="2375688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MMRI" id="{73462C36-04DB-4E50-839E-1C8EC6CF47A3}" vid="{9EEE8C37-2754-4B92-BB80-E7CF4C2E3EF8}"/>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96CDA8AF14214DB685973406709F28" ma:contentTypeVersion="16" ma:contentTypeDescription="Create a new document." ma:contentTypeScope="" ma:versionID="4d119527cc73ff3ca2aabc812af93c69">
  <xsd:schema xmlns:xsd="http://www.w3.org/2001/XMLSchema" xmlns:xs="http://www.w3.org/2001/XMLSchema" xmlns:p="http://schemas.microsoft.com/office/2006/metadata/properties" xmlns:ns3="02792e52-35a3-4800-8bf9-55b2f566aa8c" xmlns:ns4="04fff9c0-c8f3-44ef-b045-5649b596a85b" targetNamespace="http://schemas.microsoft.com/office/2006/metadata/properties" ma:root="true" ma:fieldsID="ab3aa6abf3bff28f158cb12f08242146" ns3:_="" ns4:_="">
    <xsd:import namespace="02792e52-35a3-4800-8bf9-55b2f566aa8c"/>
    <xsd:import namespace="04fff9c0-c8f3-44ef-b045-5649b596a85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_activity" minOccurs="0"/>
                <xsd:element ref="ns3:MediaServiceDateTaken" minOccurs="0"/>
                <xsd:element ref="ns3:MediaLengthInSeconds" minOccurs="0"/>
                <xsd:element ref="ns3:MediaServiceObjectDetectorVersions" minOccurs="0"/>
                <xsd:element ref="ns3:MediaServiceOCR" minOccurs="0"/>
                <xsd:element ref="ns3:MediaServiceSystemTag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792e52-35a3-4800-8bf9-55b2f566aa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fff9c0-c8f3-44ef-b045-5649b596a85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2792e52-35a3-4800-8bf9-55b2f566aa8c" xsi:nil="true"/>
  </documentManagement>
</p:properties>
</file>

<file path=customXml/itemProps1.xml><?xml version="1.0" encoding="utf-8"?>
<ds:datastoreItem xmlns:ds="http://schemas.openxmlformats.org/officeDocument/2006/customXml" ds:itemID="{B1C133B6-CF7F-4EB9-9D43-1E96AD6592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792e52-35a3-4800-8bf9-55b2f566aa8c"/>
    <ds:schemaRef ds:uri="04fff9c0-c8f3-44ef-b045-5649b596a8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C9B6D7-1E73-4E63-A06F-C3B53AAC78E4}">
  <ds:schemaRefs>
    <ds:schemaRef ds:uri="http://schemas.microsoft.com/sharepoint/v3/contenttype/forms"/>
  </ds:schemaRefs>
</ds:datastoreItem>
</file>

<file path=customXml/itemProps3.xml><?xml version="1.0" encoding="utf-8"?>
<ds:datastoreItem xmlns:ds="http://schemas.openxmlformats.org/officeDocument/2006/customXml" ds:itemID="{ED04DC17-4885-450E-9F0B-5D139FA106F0}">
  <ds:schemaRefs>
    <ds:schemaRef ds:uri="http://purl.org/dc/dcmitype/"/>
    <ds:schemaRef ds:uri="http://purl.org/dc/elements/1.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4fff9c0-c8f3-44ef-b045-5649b596a85b"/>
    <ds:schemaRef ds:uri="02792e52-35a3-4800-8bf9-55b2f566aa8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4165</TotalTime>
  <Words>3385</Words>
  <Application>Microsoft Office PowerPoint</Application>
  <PresentationFormat>Widescreen</PresentationFormat>
  <Paragraphs>324</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Symbol</vt:lpstr>
      <vt:lpstr>Office Theme</vt:lpstr>
      <vt:lpstr>MMRI Health and Safety Awareness</vt:lpstr>
      <vt:lpstr>Introductions</vt:lpstr>
      <vt:lpstr>Laboratories</vt:lpstr>
      <vt:lpstr>MMRI Health and Safety</vt:lpstr>
      <vt:lpstr>MMRI Health and Safety</vt:lpstr>
      <vt:lpstr>MMRI Health and Safety</vt:lpstr>
      <vt:lpstr>MMRI Health and Safety</vt:lpstr>
      <vt:lpstr>MMRI Health and Safety</vt:lpstr>
      <vt:lpstr>MMRI Health and Safety</vt:lpstr>
      <vt:lpstr>MMRI Health and Safety</vt:lpstr>
      <vt:lpstr>MMRI Health and Safety</vt:lpstr>
      <vt:lpstr>MMRI Health and Safety</vt:lpstr>
      <vt:lpstr>MMRI Health and Safety</vt:lpstr>
      <vt:lpstr>MMRI Health and Safety</vt:lpstr>
      <vt:lpstr>Working in the MMRI – General Safety</vt:lpstr>
      <vt:lpstr>Working in the MMRI – General Safety</vt:lpstr>
      <vt:lpstr>Working in the MMRI – General Safety</vt:lpstr>
      <vt:lpstr>Working in the MMRI – General Safety</vt:lpstr>
      <vt:lpstr>Working in the MMRI – General Safety</vt:lpstr>
      <vt:lpstr>Working in the MMRI – General Safety</vt:lpstr>
      <vt:lpstr>Working in the MMRI – General Safety</vt:lpstr>
      <vt:lpstr>Working in the MMRI – General Safety</vt:lpstr>
      <vt:lpstr>Working in the MMRI – General Safety</vt:lpstr>
      <vt:lpstr>Working in the MMRI – General Safety</vt:lpstr>
      <vt:lpstr>Working in the MMRI</vt:lpstr>
      <vt:lpstr>Working in the MMRI</vt:lpstr>
      <vt:lpstr>Working in the MMRI</vt:lpstr>
      <vt:lpstr>Working in the MMRI</vt:lpstr>
      <vt:lpstr>Working in the MMRI</vt:lpstr>
      <vt:lpstr>Working in the MMRI</vt:lpstr>
      <vt:lpstr>Working in the MMRI</vt:lpstr>
      <vt:lpstr>Working in the MMRI</vt:lpstr>
      <vt:lpstr>Working in the MMRI – Machine Shop and Waterjet Room</vt:lpstr>
      <vt:lpstr>Working in the MMRI – MPAL</vt:lpstr>
      <vt:lpstr>Working in the MMRI – Coater Lab</vt:lpstr>
      <vt:lpstr>Working in the MMRI – MPAL and Coater Lab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MMRI Health and Safety Awareness</dc:title>
  <dc:creator>Semple, Brady</dc:creator>
  <cp:lastModifiedBy>Brooke Graham</cp:lastModifiedBy>
  <cp:revision>47</cp:revision>
  <dcterms:created xsi:type="dcterms:W3CDTF">2023-08-29T13:08:07Z</dcterms:created>
  <dcterms:modified xsi:type="dcterms:W3CDTF">2025-08-08T17:53:52Z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0x0101008C96CDA8AF14214DB685973406709F28</vt:lpwstr>
  </property>
</Properties>
</file>