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3" r:id="rId5"/>
  </p:sldMasterIdLst>
  <p:notesMasterIdLst>
    <p:notesMasterId r:id="rId41"/>
  </p:notesMasterIdLst>
  <p:sldIdLst>
    <p:sldId id="257" r:id="rId6"/>
    <p:sldId id="258" r:id="rId7"/>
    <p:sldId id="313" r:id="rId8"/>
    <p:sldId id="354" r:id="rId9"/>
    <p:sldId id="320" r:id="rId10"/>
    <p:sldId id="350" r:id="rId11"/>
    <p:sldId id="326" r:id="rId12"/>
    <p:sldId id="357" r:id="rId13"/>
    <p:sldId id="311" r:id="rId14"/>
    <p:sldId id="328" r:id="rId15"/>
    <p:sldId id="355" r:id="rId16"/>
    <p:sldId id="351" r:id="rId17"/>
    <p:sldId id="348" r:id="rId18"/>
    <p:sldId id="330" r:id="rId19"/>
    <p:sldId id="281" r:id="rId20"/>
    <p:sldId id="324" r:id="rId21"/>
    <p:sldId id="277" r:id="rId22"/>
    <p:sldId id="268" r:id="rId23"/>
    <p:sldId id="329" r:id="rId24"/>
    <p:sldId id="352" r:id="rId25"/>
    <p:sldId id="293" r:id="rId26"/>
    <p:sldId id="325" r:id="rId27"/>
    <p:sldId id="353" r:id="rId28"/>
    <p:sldId id="322" r:id="rId29"/>
    <p:sldId id="308" r:id="rId30"/>
    <p:sldId id="309" r:id="rId31"/>
    <p:sldId id="356" r:id="rId32"/>
    <p:sldId id="310" r:id="rId33"/>
    <p:sldId id="315" r:id="rId34"/>
    <p:sldId id="333" r:id="rId35"/>
    <p:sldId id="323" r:id="rId36"/>
    <p:sldId id="316" r:id="rId37"/>
    <p:sldId id="291" r:id="rId38"/>
    <p:sldId id="289" r:id="rId39"/>
    <p:sldId id="312"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7775F16-38C6-42E7-80D2-080B1A879717}">
          <p14:sldIdLst>
            <p14:sldId id="257"/>
            <p14:sldId id="258"/>
            <p14:sldId id="313"/>
            <p14:sldId id="354"/>
            <p14:sldId id="320"/>
            <p14:sldId id="350"/>
            <p14:sldId id="326"/>
            <p14:sldId id="357"/>
            <p14:sldId id="311"/>
            <p14:sldId id="328"/>
            <p14:sldId id="355"/>
            <p14:sldId id="351"/>
            <p14:sldId id="348"/>
            <p14:sldId id="330"/>
            <p14:sldId id="281"/>
            <p14:sldId id="324"/>
            <p14:sldId id="277"/>
            <p14:sldId id="268"/>
            <p14:sldId id="329"/>
            <p14:sldId id="352"/>
            <p14:sldId id="293"/>
            <p14:sldId id="325"/>
            <p14:sldId id="353"/>
            <p14:sldId id="322"/>
            <p14:sldId id="308"/>
            <p14:sldId id="309"/>
            <p14:sldId id="356"/>
            <p14:sldId id="310"/>
            <p14:sldId id="315"/>
            <p14:sldId id="333"/>
            <p14:sldId id="323"/>
            <p14:sldId id="316"/>
            <p14:sldId id="291"/>
            <p14:sldId id="289"/>
          </p14:sldIdLst>
        </p14:section>
        <p14:section name="Untitled Section" id="{DA85154A-581D-4C64-A988-D00538B56C37}">
          <p14:sldIdLst>
            <p14:sldId id="31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07597A4-AAFA-90C3-33D6-8CB49C4AF991}" name="Grace Kim" initials="GK" userId="Grace Kim" providerId="None"/>
  <p188:author id="{1806C7D9-AB15-9C34-AD2A-C1339806AD39}" name="Pellegrini, Christina" initials="PC" userId="S::pellegrc@mcmaster.ca::7a3423d5-0352-4bac-abcf-bdb7ffbc622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003C"/>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649" autoAdjust="0"/>
    <p:restoredTop sz="67347" autoAdjust="0"/>
  </p:normalViewPr>
  <p:slideViewPr>
    <p:cSldViewPr>
      <p:cViewPr varScale="1">
        <p:scale>
          <a:sx n="84" d="100"/>
          <a:sy n="84" d="100"/>
        </p:scale>
        <p:origin x="3488" y="176"/>
      </p:cViewPr>
      <p:guideLst>
        <p:guide orient="horz" pos="2160"/>
        <p:guide pos="2880"/>
      </p:guideLst>
    </p:cSldViewPr>
  </p:slideViewPr>
  <p:notesTextViewPr>
    <p:cViewPr>
      <p:scale>
        <a:sx n="1" d="1"/>
        <a:sy n="1" d="1"/>
      </p:scale>
      <p:origin x="0" y="0"/>
    </p:cViewPr>
  </p:notesTextViewPr>
  <p:sorterViewPr>
    <p:cViewPr>
      <p:scale>
        <a:sx n="1" d="1"/>
        <a:sy n="1" d="1"/>
      </p:scale>
      <p:origin x="0" y="-5496"/>
    </p:cViewPr>
  </p:sorterViewPr>
  <p:notesViewPr>
    <p:cSldViewPr>
      <p:cViewPr varScale="1">
        <p:scale>
          <a:sx n="77" d="100"/>
          <a:sy n="77" d="100"/>
        </p:scale>
        <p:origin x="1932"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microsoft.com/office/2018/10/relationships/authors" Target="authors.xml"/><Relationship Id="rId20" Type="http://schemas.openxmlformats.org/officeDocument/2006/relationships/slide" Target="slides/slide15.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C32F0C-7F19-4112-9078-C59885F75244}" type="datetimeFigureOut">
              <a:rPr lang="en-CA" smtClean="0"/>
              <a:t>2023-07-11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2EF169-7C45-4925-960D-FEC29DB40C0A}" type="slidenum">
              <a:rPr lang="en-CA" smtClean="0"/>
              <a:t>‹#›</a:t>
            </a:fld>
            <a:endParaRPr lang="en-CA"/>
          </a:p>
        </p:txBody>
      </p:sp>
    </p:spTree>
    <p:extLst>
      <p:ext uri="{BB962C8B-B14F-4D97-AF65-F5344CB8AC3E}">
        <p14:creationId xmlns:p14="http://schemas.microsoft.com/office/powerpoint/2010/main" val="569889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www.innovation.ca/awards/john-r-evans-leaders-fund"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3" Type="http://schemas.openxmlformats.org/officeDocument/2006/relationships/hyperlink" Target="https://macdrive.mcmaster.ca/f/80f1e8b26ee34e5f9d52/?dl=1" TargetMode="External"/><Relationship Id="rId2" Type="http://schemas.openxmlformats.org/officeDocument/2006/relationships/slide" Target="../slides/slide30.xml"/><Relationship Id="rId1" Type="http://schemas.openxmlformats.org/officeDocument/2006/relationships/notesMaster" Target="../notesMasters/notesMaster1.xml"/><Relationship Id="rId4" Type="http://schemas.openxmlformats.org/officeDocument/2006/relationships/hyperlink" Target="mailto:dumitrm@mcmaster.ca" TargetMode="Externa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C68E7A9D-070E-47EE-948D-A319EA9035D0}"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295499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endParaRPr lang="en-CA" altLang="en-US" dirty="0"/>
          </a:p>
        </p:txBody>
      </p:sp>
      <p:sp>
        <p:nvSpPr>
          <p:cNvPr id="24580" name="Slide Number Placeholder 3"/>
          <p:cNvSpPr>
            <a:spLocks noGrp="1"/>
          </p:cNvSpPr>
          <p:nvPr>
            <p:ph type="sldNum" sz="quarter" idx="5"/>
          </p:nvPr>
        </p:nvSpPr>
        <p:spPr>
          <a:noFill/>
        </p:spPr>
        <p:txBody>
          <a:bodyPr/>
          <a:lstStyle>
            <a:lvl1pPr defTabSz="912879">
              <a:spcBef>
                <a:spcPct val="30000"/>
              </a:spcBef>
              <a:defRPr sz="1200">
                <a:solidFill>
                  <a:schemeClr val="tx1"/>
                </a:solidFill>
                <a:latin typeface="Univers 57 Condensed" pitchFamily="34" charset="0"/>
              </a:defRPr>
            </a:lvl1pPr>
            <a:lvl2pPr marL="727500" indent="-278849" defTabSz="912879">
              <a:spcBef>
                <a:spcPct val="30000"/>
              </a:spcBef>
              <a:defRPr sz="1200">
                <a:solidFill>
                  <a:schemeClr val="tx1"/>
                </a:solidFill>
                <a:latin typeface="Univers 57 Condensed" pitchFamily="34" charset="0"/>
              </a:defRPr>
            </a:lvl2pPr>
            <a:lvl3pPr marL="1120069" indent="-222768" defTabSz="912879">
              <a:spcBef>
                <a:spcPct val="30000"/>
              </a:spcBef>
              <a:defRPr sz="1200">
                <a:solidFill>
                  <a:schemeClr val="tx1"/>
                </a:solidFill>
                <a:latin typeface="Univers 57 Condensed" pitchFamily="34" charset="0"/>
              </a:defRPr>
            </a:lvl3pPr>
            <a:lvl4pPr marL="1568719" indent="-222768" defTabSz="912879">
              <a:spcBef>
                <a:spcPct val="30000"/>
              </a:spcBef>
              <a:defRPr sz="1200">
                <a:solidFill>
                  <a:schemeClr val="tx1"/>
                </a:solidFill>
                <a:latin typeface="Univers 57 Condensed" pitchFamily="34" charset="0"/>
              </a:defRPr>
            </a:lvl4pPr>
            <a:lvl5pPr marL="2017369" indent="-222768" defTabSz="912879">
              <a:spcBef>
                <a:spcPct val="30000"/>
              </a:spcBef>
              <a:defRPr sz="1200">
                <a:solidFill>
                  <a:schemeClr val="tx1"/>
                </a:solidFill>
                <a:latin typeface="Univers 57 Condensed" pitchFamily="34" charset="0"/>
              </a:defRPr>
            </a:lvl5pPr>
            <a:lvl6pPr marL="2466020" indent="-222768" defTabSz="912879" eaLnBrk="0" fontAlgn="base" hangingPunct="0">
              <a:spcBef>
                <a:spcPct val="30000"/>
              </a:spcBef>
              <a:spcAft>
                <a:spcPct val="0"/>
              </a:spcAft>
              <a:defRPr sz="1200">
                <a:solidFill>
                  <a:schemeClr val="tx1"/>
                </a:solidFill>
                <a:latin typeface="Univers 57 Condensed" pitchFamily="34" charset="0"/>
              </a:defRPr>
            </a:lvl6pPr>
            <a:lvl7pPr marL="2914670" indent="-222768" defTabSz="912879" eaLnBrk="0" fontAlgn="base" hangingPunct="0">
              <a:spcBef>
                <a:spcPct val="30000"/>
              </a:spcBef>
              <a:spcAft>
                <a:spcPct val="0"/>
              </a:spcAft>
              <a:defRPr sz="1200">
                <a:solidFill>
                  <a:schemeClr val="tx1"/>
                </a:solidFill>
                <a:latin typeface="Univers 57 Condensed" pitchFamily="34" charset="0"/>
              </a:defRPr>
            </a:lvl7pPr>
            <a:lvl8pPr marL="3363320" indent="-222768" defTabSz="912879" eaLnBrk="0" fontAlgn="base" hangingPunct="0">
              <a:spcBef>
                <a:spcPct val="30000"/>
              </a:spcBef>
              <a:spcAft>
                <a:spcPct val="0"/>
              </a:spcAft>
              <a:defRPr sz="1200">
                <a:solidFill>
                  <a:schemeClr val="tx1"/>
                </a:solidFill>
                <a:latin typeface="Univers 57 Condensed" pitchFamily="34" charset="0"/>
              </a:defRPr>
            </a:lvl8pPr>
            <a:lvl9pPr marL="3811971" indent="-222768" defTabSz="912879" eaLnBrk="0" fontAlgn="base" hangingPunct="0">
              <a:spcBef>
                <a:spcPct val="30000"/>
              </a:spcBef>
              <a:spcAft>
                <a:spcPct val="0"/>
              </a:spcAft>
              <a:defRPr sz="1200">
                <a:solidFill>
                  <a:schemeClr val="tx1"/>
                </a:solidFill>
                <a:latin typeface="Univers 57 Condensed" pitchFamily="34" charset="0"/>
              </a:defRPr>
            </a:lvl9pPr>
          </a:lstStyle>
          <a:p>
            <a:pPr>
              <a:spcBef>
                <a:spcPct val="0"/>
              </a:spcBef>
            </a:pPr>
            <a:fld id="{A6B9DD4E-0FCB-4AF8-90BC-1B2CF7D32F25}" type="slidenum">
              <a:rPr lang="en-US" altLang="en-US">
                <a:solidFill>
                  <a:prstClr val="black"/>
                </a:solidFill>
              </a:rPr>
              <a:pPr>
                <a:spcBef>
                  <a:spcPct val="0"/>
                </a:spcBef>
              </a:pPr>
              <a:t>12</a:t>
            </a:fld>
            <a:endParaRPr lang="en-US" altLang="en-US">
              <a:solidFill>
                <a:prstClr val="black"/>
              </a:solidFill>
            </a:endParaRPr>
          </a:p>
        </p:txBody>
      </p:sp>
    </p:spTree>
    <p:extLst>
      <p:ext uri="{BB962C8B-B14F-4D97-AF65-F5344CB8AC3E}">
        <p14:creationId xmlns:p14="http://schemas.microsoft.com/office/powerpoint/2010/main" val="25328120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p:spPr>
        <p:txBody>
          <a:bodyPr/>
          <a:lstStyle/>
          <a:p>
            <a:endParaRPr lang="en-CA" altLang="en-US" dirty="0"/>
          </a:p>
        </p:txBody>
      </p:sp>
      <p:sp>
        <p:nvSpPr>
          <p:cNvPr id="28676" name="Slide Number Placeholder 3"/>
          <p:cNvSpPr>
            <a:spLocks noGrp="1"/>
          </p:cNvSpPr>
          <p:nvPr>
            <p:ph type="sldNum" sz="quarter" idx="5"/>
          </p:nvPr>
        </p:nvSpPr>
        <p:spPr>
          <a:noFill/>
        </p:spPr>
        <p:txBody>
          <a:bodyPr/>
          <a:lstStyle>
            <a:lvl1pPr defTabSz="912879">
              <a:spcBef>
                <a:spcPct val="30000"/>
              </a:spcBef>
              <a:defRPr sz="1200">
                <a:solidFill>
                  <a:schemeClr val="tx1"/>
                </a:solidFill>
                <a:latin typeface="Univers 57 Condensed" pitchFamily="34" charset="0"/>
              </a:defRPr>
            </a:lvl1pPr>
            <a:lvl2pPr marL="727500" indent="-278849" defTabSz="912879">
              <a:spcBef>
                <a:spcPct val="30000"/>
              </a:spcBef>
              <a:defRPr sz="1200">
                <a:solidFill>
                  <a:schemeClr val="tx1"/>
                </a:solidFill>
                <a:latin typeface="Univers 57 Condensed" pitchFamily="34" charset="0"/>
              </a:defRPr>
            </a:lvl2pPr>
            <a:lvl3pPr marL="1120069" indent="-222768" defTabSz="912879">
              <a:spcBef>
                <a:spcPct val="30000"/>
              </a:spcBef>
              <a:defRPr sz="1200">
                <a:solidFill>
                  <a:schemeClr val="tx1"/>
                </a:solidFill>
                <a:latin typeface="Univers 57 Condensed" pitchFamily="34" charset="0"/>
              </a:defRPr>
            </a:lvl3pPr>
            <a:lvl4pPr marL="1568719" indent="-222768" defTabSz="912879">
              <a:spcBef>
                <a:spcPct val="30000"/>
              </a:spcBef>
              <a:defRPr sz="1200">
                <a:solidFill>
                  <a:schemeClr val="tx1"/>
                </a:solidFill>
                <a:latin typeface="Univers 57 Condensed" pitchFamily="34" charset="0"/>
              </a:defRPr>
            </a:lvl4pPr>
            <a:lvl5pPr marL="2017369" indent="-222768" defTabSz="912879">
              <a:spcBef>
                <a:spcPct val="30000"/>
              </a:spcBef>
              <a:defRPr sz="1200">
                <a:solidFill>
                  <a:schemeClr val="tx1"/>
                </a:solidFill>
                <a:latin typeface="Univers 57 Condensed" pitchFamily="34" charset="0"/>
              </a:defRPr>
            </a:lvl5pPr>
            <a:lvl6pPr marL="2466020" indent="-222768" defTabSz="912879" eaLnBrk="0" fontAlgn="base" hangingPunct="0">
              <a:spcBef>
                <a:spcPct val="30000"/>
              </a:spcBef>
              <a:spcAft>
                <a:spcPct val="0"/>
              </a:spcAft>
              <a:defRPr sz="1200">
                <a:solidFill>
                  <a:schemeClr val="tx1"/>
                </a:solidFill>
                <a:latin typeface="Univers 57 Condensed" pitchFamily="34" charset="0"/>
              </a:defRPr>
            </a:lvl6pPr>
            <a:lvl7pPr marL="2914670" indent="-222768" defTabSz="912879" eaLnBrk="0" fontAlgn="base" hangingPunct="0">
              <a:spcBef>
                <a:spcPct val="30000"/>
              </a:spcBef>
              <a:spcAft>
                <a:spcPct val="0"/>
              </a:spcAft>
              <a:defRPr sz="1200">
                <a:solidFill>
                  <a:schemeClr val="tx1"/>
                </a:solidFill>
                <a:latin typeface="Univers 57 Condensed" pitchFamily="34" charset="0"/>
              </a:defRPr>
            </a:lvl7pPr>
            <a:lvl8pPr marL="3363320" indent="-222768" defTabSz="912879" eaLnBrk="0" fontAlgn="base" hangingPunct="0">
              <a:spcBef>
                <a:spcPct val="30000"/>
              </a:spcBef>
              <a:spcAft>
                <a:spcPct val="0"/>
              </a:spcAft>
              <a:defRPr sz="1200">
                <a:solidFill>
                  <a:schemeClr val="tx1"/>
                </a:solidFill>
                <a:latin typeface="Univers 57 Condensed" pitchFamily="34" charset="0"/>
              </a:defRPr>
            </a:lvl8pPr>
            <a:lvl9pPr marL="3811971" indent="-222768" defTabSz="912879" eaLnBrk="0" fontAlgn="base" hangingPunct="0">
              <a:spcBef>
                <a:spcPct val="30000"/>
              </a:spcBef>
              <a:spcAft>
                <a:spcPct val="0"/>
              </a:spcAft>
              <a:defRPr sz="1200">
                <a:solidFill>
                  <a:schemeClr val="tx1"/>
                </a:solidFill>
                <a:latin typeface="Univers 57 Condensed" pitchFamily="34" charset="0"/>
              </a:defRPr>
            </a:lvl9pPr>
          </a:lstStyle>
          <a:p>
            <a:pPr>
              <a:spcBef>
                <a:spcPct val="0"/>
              </a:spcBef>
            </a:pPr>
            <a:fld id="{1C0217AD-8949-42E7-A57B-5FA90D799883}" type="slidenum">
              <a:rPr lang="en-US" altLang="en-US">
                <a:solidFill>
                  <a:prstClr val="black"/>
                </a:solidFill>
              </a:rPr>
              <a:pPr>
                <a:spcBef>
                  <a:spcPct val="0"/>
                </a:spcBef>
              </a:pPr>
              <a:t>13</a:t>
            </a:fld>
            <a:endParaRPr lang="en-US" altLang="en-US">
              <a:solidFill>
                <a:prstClr val="black"/>
              </a:solidFill>
            </a:endParaRPr>
          </a:p>
        </p:txBody>
      </p:sp>
    </p:spTree>
    <p:extLst>
      <p:ext uri="{BB962C8B-B14F-4D97-AF65-F5344CB8AC3E}">
        <p14:creationId xmlns:p14="http://schemas.microsoft.com/office/powerpoint/2010/main" val="3280444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2EF169-7C45-4925-960D-FEC29DB40C0A}" type="slidenum">
              <a:rPr lang="en-CA" smtClean="0"/>
              <a:t>14</a:t>
            </a:fld>
            <a:endParaRPr lang="en-CA"/>
          </a:p>
        </p:txBody>
      </p:sp>
    </p:spTree>
    <p:extLst>
      <p:ext uri="{BB962C8B-B14F-4D97-AF65-F5344CB8AC3E}">
        <p14:creationId xmlns:p14="http://schemas.microsoft.com/office/powerpoint/2010/main" val="25910735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CA" altLang="en-US" dirty="0"/>
          </a:p>
        </p:txBody>
      </p:sp>
      <p:sp>
        <p:nvSpPr>
          <p:cNvPr id="30724" name="Slide Number Placeholder 3"/>
          <p:cNvSpPr>
            <a:spLocks noGrp="1"/>
          </p:cNvSpPr>
          <p:nvPr>
            <p:ph type="sldNum" sz="quarter" idx="5"/>
          </p:nvPr>
        </p:nvSpPr>
        <p:spPr>
          <a:noFill/>
        </p:spPr>
        <p:txBody>
          <a:bodyPr/>
          <a:lstStyle>
            <a:lvl1pPr defTabSz="912879">
              <a:defRPr>
                <a:solidFill>
                  <a:schemeClr val="tx1"/>
                </a:solidFill>
                <a:latin typeface="Arial" charset="0"/>
              </a:defRPr>
            </a:lvl1pPr>
            <a:lvl2pPr marL="729057" indent="-280406" defTabSz="912879">
              <a:defRPr>
                <a:solidFill>
                  <a:schemeClr val="tx1"/>
                </a:solidFill>
                <a:latin typeface="Arial" charset="0"/>
              </a:defRPr>
            </a:lvl2pPr>
            <a:lvl3pPr marL="1121626" indent="-224325" defTabSz="912879">
              <a:defRPr>
                <a:solidFill>
                  <a:schemeClr val="tx1"/>
                </a:solidFill>
                <a:latin typeface="Arial" charset="0"/>
              </a:defRPr>
            </a:lvl3pPr>
            <a:lvl4pPr marL="1570276" indent="-224325" defTabSz="912879">
              <a:defRPr>
                <a:solidFill>
                  <a:schemeClr val="tx1"/>
                </a:solidFill>
                <a:latin typeface="Arial" charset="0"/>
              </a:defRPr>
            </a:lvl4pPr>
            <a:lvl5pPr marL="2018927" indent="-224325" defTabSz="912879">
              <a:defRPr>
                <a:solidFill>
                  <a:schemeClr val="tx1"/>
                </a:solidFill>
                <a:latin typeface="Arial" charset="0"/>
              </a:defRPr>
            </a:lvl5pPr>
            <a:lvl6pPr marL="2467577" indent="-224325" defTabSz="912879" eaLnBrk="0" fontAlgn="base" hangingPunct="0">
              <a:spcBef>
                <a:spcPct val="0"/>
              </a:spcBef>
              <a:spcAft>
                <a:spcPct val="0"/>
              </a:spcAft>
              <a:defRPr>
                <a:solidFill>
                  <a:schemeClr val="tx1"/>
                </a:solidFill>
                <a:latin typeface="Arial" charset="0"/>
              </a:defRPr>
            </a:lvl6pPr>
            <a:lvl7pPr marL="2916227" indent="-224325" defTabSz="912879" eaLnBrk="0" fontAlgn="base" hangingPunct="0">
              <a:spcBef>
                <a:spcPct val="0"/>
              </a:spcBef>
              <a:spcAft>
                <a:spcPct val="0"/>
              </a:spcAft>
              <a:defRPr>
                <a:solidFill>
                  <a:schemeClr val="tx1"/>
                </a:solidFill>
                <a:latin typeface="Arial" charset="0"/>
              </a:defRPr>
            </a:lvl7pPr>
            <a:lvl8pPr marL="3364878" indent="-224325" defTabSz="912879" eaLnBrk="0" fontAlgn="base" hangingPunct="0">
              <a:spcBef>
                <a:spcPct val="0"/>
              </a:spcBef>
              <a:spcAft>
                <a:spcPct val="0"/>
              </a:spcAft>
              <a:defRPr>
                <a:solidFill>
                  <a:schemeClr val="tx1"/>
                </a:solidFill>
                <a:latin typeface="Arial" charset="0"/>
              </a:defRPr>
            </a:lvl8pPr>
            <a:lvl9pPr marL="3813528" indent="-224325" defTabSz="912879" eaLnBrk="0" fontAlgn="base" hangingPunct="0">
              <a:spcBef>
                <a:spcPct val="0"/>
              </a:spcBef>
              <a:spcAft>
                <a:spcPct val="0"/>
              </a:spcAft>
              <a:defRPr>
                <a:solidFill>
                  <a:schemeClr val="tx1"/>
                </a:solidFill>
                <a:latin typeface="Arial" charset="0"/>
              </a:defRPr>
            </a:lvl9pPr>
          </a:lstStyle>
          <a:p>
            <a:fld id="{28888A3A-972A-4CB6-889A-F277300AF80E}" type="slidenum">
              <a:rPr lang="en-US" altLang="en-US">
                <a:solidFill>
                  <a:prstClr val="black"/>
                </a:solidFill>
                <a:latin typeface="Univers 57 Condensed" pitchFamily="34" charset="0"/>
              </a:rPr>
              <a:pPr/>
              <a:t>15</a:t>
            </a:fld>
            <a:endParaRPr lang="en-US" altLang="en-US">
              <a:solidFill>
                <a:prstClr val="black"/>
              </a:solidFill>
              <a:latin typeface="Univers 57 Condensed" pitchFamily="34" charset="0"/>
            </a:endParaRPr>
          </a:p>
        </p:txBody>
      </p:sp>
    </p:spTree>
    <p:extLst>
      <p:ext uri="{BB962C8B-B14F-4D97-AF65-F5344CB8AC3E}">
        <p14:creationId xmlns:p14="http://schemas.microsoft.com/office/powerpoint/2010/main" val="4779754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CA" altLang="en-US" dirty="0"/>
          </a:p>
        </p:txBody>
      </p:sp>
      <p:sp>
        <p:nvSpPr>
          <p:cNvPr id="30724" name="Slide Number Placeholder 3"/>
          <p:cNvSpPr>
            <a:spLocks noGrp="1"/>
          </p:cNvSpPr>
          <p:nvPr>
            <p:ph type="sldNum" sz="quarter" idx="5"/>
          </p:nvPr>
        </p:nvSpPr>
        <p:spPr>
          <a:noFill/>
        </p:spPr>
        <p:txBody>
          <a:bodyPr/>
          <a:lstStyle>
            <a:lvl1pPr defTabSz="912879">
              <a:defRPr>
                <a:solidFill>
                  <a:schemeClr val="tx1"/>
                </a:solidFill>
                <a:latin typeface="Arial" charset="0"/>
              </a:defRPr>
            </a:lvl1pPr>
            <a:lvl2pPr marL="729057" indent="-280406" defTabSz="912879">
              <a:defRPr>
                <a:solidFill>
                  <a:schemeClr val="tx1"/>
                </a:solidFill>
                <a:latin typeface="Arial" charset="0"/>
              </a:defRPr>
            </a:lvl2pPr>
            <a:lvl3pPr marL="1121626" indent="-224325" defTabSz="912879">
              <a:defRPr>
                <a:solidFill>
                  <a:schemeClr val="tx1"/>
                </a:solidFill>
                <a:latin typeface="Arial" charset="0"/>
              </a:defRPr>
            </a:lvl3pPr>
            <a:lvl4pPr marL="1570276" indent="-224325" defTabSz="912879">
              <a:defRPr>
                <a:solidFill>
                  <a:schemeClr val="tx1"/>
                </a:solidFill>
                <a:latin typeface="Arial" charset="0"/>
              </a:defRPr>
            </a:lvl4pPr>
            <a:lvl5pPr marL="2018927" indent="-224325" defTabSz="912879">
              <a:defRPr>
                <a:solidFill>
                  <a:schemeClr val="tx1"/>
                </a:solidFill>
                <a:latin typeface="Arial" charset="0"/>
              </a:defRPr>
            </a:lvl5pPr>
            <a:lvl6pPr marL="2467577" indent="-224325" defTabSz="912879" eaLnBrk="0" fontAlgn="base" hangingPunct="0">
              <a:spcBef>
                <a:spcPct val="0"/>
              </a:spcBef>
              <a:spcAft>
                <a:spcPct val="0"/>
              </a:spcAft>
              <a:defRPr>
                <a:solidFill>
                  <a:schemeClr val="tx1"/>
                </a:solidFill>
                <a:latin typeface="Arial" charset="0"/>
              </a:defRPr>
            </a:lvl6pPr>
            <a:lvl7pPr marL="2916227" indent="-224325" defTabSz="912879" eaLnBrk="0" fontAlgn="base" hangingPunct="0">
              <a:spcBef>
                <a:spcPct val="0"/>
              </a:spcBef>
              <a:spcAft>
                <a:spcPct val="0"/>
              </a:spcAft>
              <a:defRPr>
                <a:solidFill>
                  <a:schemeClr val="tx1"/>
                </a:solidFill>
                <a:latin typeface="Arial" charset="0"/>
              </a:defRPr>
            </a:lvl7pPr>
            <a:lvl8pPr marL="3364878" indent="-224325" defTabSz="912879" eaLnBrk="0" fontAlgn="base" hangingPunct="0">
              <a:spcBef>
                <a:spcPct val="0"/>
              </a:spcBef>
              <a:spcAft>
                <a:spcPct val="0"/>
              </a:spcAft>
              <a:defRPr>
                <a:solidFill>
                  <a:schemeClr val="tx1"/>
                </a:solidFill>
                <a:latin typeface="Arial" charset="0"/>
              </a:defRPr>
            </a:lvl8pPr>
            <a:lvl9pPr marL="3813528" indent="-224325" defTabSz="912879" eaLnBrk="0" fontAlgn="base" hangingPunct="0">
              <a:spcBef>
                <a:spcPct val="0"/>
              </a:spcBef>
              <a:spcAft>
                <a:spcPct val="0"/>
              </a:spcAft>
              <a:defRPr>
                <a:solidFill>
                  <a:schemeClr val="tx1"/>
                </a:solidFill>
                <a:latin typeface="Arial" charset="0"/>
              </a:defRPr>
            </a:lvl9pPr>
          </a:lstStyle>
          <a:p>
            <a:fld id="{28888A3A-972A-4CB6-889A-F277300AF80E}" type="slidenum">
              <a:rPr lang="en-US" altLang="en-US">
                <a:solidFill>
                  <a:prstClr val="black"/>
                </a:solidFill>
                <a:latin typeface="Univers 57 Condensed" pitchFamily="34" charset="0"/>
              </a:rPr>
              <a:pPr/>
              <a:t>16</a:t>
            </a:fld>
            <a:endParaRPr lang="en-US" altLang="en-US">
              <a:solidFill>
                <a:prstClr val="black"/>
              </a:solidFill>
              <a:latin typeface="Univers 57 Condensed" pitchFamily="34" charset="0"/>
            </a:endParaRPr>
          </a:p>
        </p:txBody>
      </p:sp>
    </p:spTree>
    <p:extLst>
      <p:ext uri="{BB962C8B-B14F-4D97-AF65-F5344CB8AC3E}">
        <p14:creationId xmlns:p14="http://schemas.microsoft.com/office/powerpoint/2010/main" val="26937159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2EF169-7C45-4925-960D-FEC29DB40C0A}" type="slidenum">
              <a:rPr lang="en-CA" smtClean="0"/>
              <a:t>17</a:t>
            </a:fld>
            <a:endParaRPr lang="en-CA"/>
          </a:p>
        </p:txBody>
      </p:sp>
    </p:spTree>
    <p:extLst>
      <p:ext uri="{BB962C8B-B14F-4D97-AF65-F5344CB8AC3E}">
        <p14:creationId xmlns:p14="http://schemas.microsoft.com/office/powerpoint/2010/main" val="40091456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2EF169-7C45-4925-960D-FEC29DB40C0A}" type="slidenum">
              <a:rPr lang="en-CA" smtClean="0"/>
              <a:t>19</a:t>
            </a:fld>
            <a:endParaRPr lang="en-CA"/>
          </a:p>
        </p:txBody>
      </p:sp>
    </p:spTree>
    <p:extLst>
      <p:ext uri="{BB962C8B-B14F-4D97-AF65-F5344CB8AC3E}">
        <p14:creationId xmlns:p14="http://schemas.microsoft.com/office/powerpoint/2010/main" val="1104648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endParaRPr lang="en-CA" altLang="en-US" dirty="0"/>
          </a:p>
        </p:txBody>
      </p:sp>
      <p:sp>
        <p:nvSpPr>
          <p:cNvPr id="24580" name="Slide Number Placeholder 3"/>
          <p:cNvSpPr>
            <a:spLocks noGrp="1"/>
          </p:cNvSpPr>
          <p:nvPr>
            <p:ph type="sldNum" sz="quarter" idx="5"/>
          </p:nvPr>
        </p:nvSpPr>
        <p:spPr>
          <a:noFill/>
        </p:spPr>
        <p:txBody>
          <a:bodyPr/>
          <a:lstStyle>
            <a:lvl1pPr defTabSz="912879">
              <a:spcBef>
                <a:spcPct val="30000"/>
              </a:spcBef>
              <a:defRPr sz="1200">
                <a:solidFill>
                  <a:schemeClr val="tx1"/>
                </a:solidFill>
                <a:latin typeface="Univers 57 Condensed" pitchFamily="34" charset="0"/>
              </a:defRPr>
            </a:lvl1pPr>
            <a:lvl2pPr marL="727500" indent="-278849" defTabSz="912879">
              <a:spcBef>
                <a:spcPct val="30000"/>
              </a:spcBef>
              <a:defRPr sz="1200">
                <a:solidFill>
                  <a:schemeClr val="tx1"/>
                </a:solidFill>
                <a:latin typeface="Univers 57 Condensed" pitchFamily="34" charset="0"/>
              </a:defRPr>
            </a:lvl2pPr>
            <a:lvl3pPr marL="1120069" indent="-222768" defTabSz="912879">
              <a:spcBef>
                <a:spcPct val="30000"/>
              </a:spcBef>
              <a:defRPr sz="1200">
                <a:solidFill>
                  <a:schemeClr val="tx1"/>
                </a:solidFill>
                <a:latin typeface="Univers 57 Condensed" pitchFamily="34" charset="0"/>
              </a:defRPr>
            </a:lvl3pPr>
            <a:lvl4pPr marL="1568719" indent="-222768" defTabSz="912879">
              <a:spcBef>
                <a:spcPct val="30000"/>
              </a:spcBef>
              <a:defRPr sz="1200">
                <a:solidFill>
                  <a:schemeClr val="tx1"/>
                </a:solidFill>
                <a:latin typeface="Univers 57 Condensed" pitchFamily="34" charset="0"/>
              </a:defRPr>
            </a:lvl4pPr>
            <a:lvl5pPr marL="2017369" indent="-222768" defTabSz="912879">
              <a:spcBef>
                <a:spcPct val="30000"/>
              </a:spcBef>
              <a:defRPr sz="1200">
                <a:solidFill>
                  <a:schemeClr val="tx1"/>
                </a:solidFill>
                <a:latin typeface="Univers 57 Condensed" pitchFamily="34" charset="0"/>
              </a:defRPr>
            </a:lvl5pPr>
            <a:lvl6pPr marL="2466020" indent="-222768" defTabSz="912879" eaLnBrk="0" fontAlgn="base" hangingPunct="0">
              <a:spcBef>
                <a:spcPct val="30000"/>
              </a:spcBef>
              <a:spcAft>
                <a:spcPct val="0"/>
              </a:spcAft>
              <a:defRPr sz="1200">
                <a:solidFill>
                  <a:schemeClr val="tx1"/>
                </a:solidFill>
                <a:latin typeface="Univers 57 Condensed" pitchFamily="34" charset="0"/>
              </a:defRPr>
            </a:lvl6pPr>
            <a:lvl7pPr marL="2914670" indent="-222768" defTabSz="912879" eaLnBrk="0" fontAlgn="base" hangingPunct="0">
              <a:spcBef>
                <a:spcPct val="30000"/>
              </a:spcBef>
              <a:spcAft>
                <a:spcPct val="0"/>
              </a:spcAft>
              <a:defRPr sz="1200">
                <a:solidFill>
                  <a:schemeClr val="tx1"/>
                </a:solidFill>
                <a:latin typeface="Univers 57 Condensed" pitchFamily="34" charset="0"/>
              </a:defRPr>
            </a:lvl7pPr>
            <a:lvl8pPr marL="3363320" indent="-222768" defTabSz="912879" eaLnBrk="0" fontAlgn="base" hangingPunct="0">
              <a:spcBef>
                <a:spcPct val="30000"/>
              </a:spcBef>
              <a:spcAft>
                <a:spcPct val="0"/>
              </a:spcAft>
              <a:defRPr sz="1200">
                <a:solidFill>
                  <a:schemeClr val="tx1"/>
                </a:solidFill>
                <a:latin typeface="Univers 57 Condensed" pitchFamily="34" charset="0"/>
              </a:defRPr>
            </a:lvl8pPr>
            <a:lvl9pPr marL="3811971" indent="-222768" defTabSz="912879" eaLnBrk="0" fontAlgn="base" hangingPunct="0">
              <a:spcBef>
                <a:spcPct val="30000"/>
              </a:spcBef>
              <a:spcAft>
                <a:spcPct val="0"/>
              </a:spcAft>
              <a:defRPr sz="1200">
                <a:solidFill>
                  <a:schemeClr val="tx1"/>
                </a:solidFill>
                <a:latin typeface="Univers 57 Condensed" pitchFamily="34" charset="0"/>
              </a:defRPr>
            </a:lvl9pPr>
          </a:lstStyle>
          <a:p>
            <a:pPr>
              <a:spcBef>
                <a:spcPct val="0"/>
              </a:spcBef>
            </a:pPr>
            <a:fld id="{A6B9DD4E-0FCB-4AF8-90BC-1B2CF7D32F25}" type="slidenum">
              <a:rPr lang="en-US" altLang="en-US">
                <a:solidFill>
                  <a:prstClr val="black"/>
                </a:solidFill>
              </a:rPr>
              <a:pPr>
                <a:spcBef>
                  <a:spcPct val="0"/>
                </a:spcBef>
              </a:pPr>
              <a:t>20</a:t>
            </a:fld>
            <a:endParaRPr lang="en-US" altLang="en-US">
              <a:solidFill>
                <a:prstClr val="black"/>
              </a:solidFill>
            </a:endParaRPr>
          </a:p>
        </p:txBody>
      </p:sp>
    </p:spTree>
    <p:extLst>
      <p:ext uri="{BB962C8B-B14F-4D97-AF65-F5344CB8AC3E}">
        <p14:creationId xmlns:p14="http://schemas.microsoft.com/office/powerpoint/2010/main" val="26762483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p:spPr>
        <p:txBody>
          <a:bodyPr/>
          <a:lstStyle/>
          <a:p>
            <a:endParaRPr lang="en-CA" altLang="en-US"/>
          </a:p>
        </p:txBody>
      </p:sp>
      <p:sp>
        <p:nvSpPr>
          <p:cNvPr id="47108" name="Slide Number Placeholder 3"/>
          <p:cNvSpPr>
            <a:spLocks noGrp="1"/>
          </p:cNvSpPr>
          <p:nvPr>
            <p:ph type="sldNum" sz="quarter" idx="5"/>
          </p:nvPr>
        </p:nvSpPr>
        <p:spPr>
          <a:noFill/>
        </p:spPr>
        <p:txBody>
          <a:bodyPr/>
          <a:lstStyle>
            <a:lvl1pPr defTabSz="912879">
              <a:defRPr>
                <a:solidFill>
                  <a:schemeClr val="tx1"/>
                </a:solidFill>
                <a:latin typeface="Arial" charset="0"/>
              </a:defRPr>
            </a:lvl1pPr>
            <a:lvl2pPr marL="729057" indent="-280406" defTabSz="912879">
              <a:defRPr>
                <a:solidFill>
                  <a:schemeClr val="tx1"/>
                </a:solidFill>
                <a:latin typeface="Arial" charset="0"/>
              </a:defRPr>
            </a:lvl2pPr>
            <a:lvl3pPr marL="1121626" indent="-224325" defTabSz="912879">
              <a:defRPr>
                <a:solidFill>
                  <a:schemeClr val="tx1"/>
                </a:solidFill>
                <a:latin typeface="Arial" charset="0"/>
              </a:defRPr>
            </a:lvl3pPr>
            <a:lvl4pPr marL="1570276" indent="-224325" defTabSz="912879">
              <a:defRPr>
                <a:solidFill>
                  <a:schemeClr val="tx1"/>
                </a:solidFill>
                <a:latin typeface="Arial" charset="0"/>
              </a:defRPr>
            </a:lvl4pPr>
            <a:lvl5pPr marL="2018927" indent="-224325" defTabSz="912879">
              <a:defRPr>
                <a:solidFill>
                  <a:schemeClr val="tx1"/>
                </a:solidFill>
                <a:latin typeface="Arial" charset="0"/>
              </a:defRPr>
            </a:lvl5pPr>
            <a:lvl6pPr marL="2467577" indent="-224325" defTabSz="912879" eaLnBrk="0" fontAlgn="base" hangingPunct="0">
              <a:spcBef>
                <a:spcPct val="0"/>
              </a:spcBef>
              <a:spcAft>
                <a:spcPct val="0"/>
              </a:spcAft>
              <a:defRPr>
                <a:solidFill>
                  <a:schemeClr val="tx1"/>
                </a:solidFill>
                <a:latin typeface="Arial" charset="0"/>
              </a:defRPr>
            </a:lvl6pPr>
            <a:lvl7pPr marL="2916227" indent="-224325" defTabSz="912879" eaLnBrk="0" fontAlgn="base" hangingPunct="0">
              <a:spcBef>
                <a:spcPct val="0"/>
              </a:spcBef>
              <a:spcAft>
                <a:spcPct val="0"/>
              </a:spcAft>
              <a:defRPr>
                <a:solidFill>
                  <a:schemeClr val="tx1"/>
                </a:solidFill>
                <a:latin typeface="Arial" charset="0"/>
              </a:defRPr>
            </a:lvl7pPr>
            <a:lvl8pPr marL="3364878" indent="-224325" defTabSz="912879" eaLnBrk="0" fontAlgn="base" hangingPunct="0">
              <a:spcBef>
                <a:spcPct val="0"/>
              </a:spcBef>
              <a:spcAft>
                <a:spcPct val="0"/>
              </a:spcAft>
              <a:defRPr>
                <a:solidFill>
                  <a:schemeClr val="tx1"/>
                </a:solidFill>
                <a:latin typeface="Arial" charset="0"/>
              </a:defRPr>
            </a:lvl8pPr>
            <a:lvl9pPr marL="3813528" indent="-224325" defTabSz="912879" eaLnBrk="0" fontAlgn="base" hangingPunct="0">
              <a:spcBef>
                <a:spcPct val="0"/>
              </a:spcBef>
              <a:spcAft>
                <a:spcPct val="0"/>
              </a:spcAft>
              <a:defRPr>
                <a:solidFill>
                  <a:schemeClr val="tx1"/>
                </a:solidFill>
                <a:latin typeface="Arial" charset="0"/>
              </a:defRPr>
            </a:lvl9pPr>
          </a:lstStyle>
          <a:p>
            <a:fld id="{E08C2D18-A91B-4213-BB8E-E708C9442F9F}" type="slidenum">
              <a:rPr lang="en-US" altLang="en-US">
                <a:solidFill>
                  <a:prstClr val="black"/>
                </a:solidFill>
                <a:latin typeface="Univers 57 Condensed" pitchFamily="34" charset="0"/>
              </a:rPr>
              <a:pPr/>
              <a:t>21</a:t>
            </a:fld>
            <a:endParaRPr lang="en-US" altLang="en-US">
              <a:solidFill>
                <a:prstClr val="black"/>
              </a:solidFill>
              <a:latin typeface="Univers 57 Condensed" pitchFamily="34" charset="0"/>
            </a:endParaRPr>
          </a:p>
        </p:txBody>
      </p:sp>
    </p:spTree>
    <p:extLst>
      <p:ext uri="{BB962C8B-B14F-4D97-AF65-F5344CB8AC3E}">
        <p14:creationId xmlns:p14="http://schemas.microsoft.com/office/powerpoint/2010/main" val="6647259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p:spPr>
        <p:txBody>
          <a:bodyPr/>
          <a:lstStyle/>
          <a:p>
            <a:endParaRPr lang="en-CA" altLang="en-US" dirty="0"/>
          </a:p>
        </p:txBody>
      </p:sp>
      <p:sp>
        <p:nvSpPr>
          <p:cNvPr id="49156" name="Slide Number Placeholder 3"/>
          <p:cNvSpPr>
            <a:spLocks noGrp="1"/>
          </p:cNvSpPr>
          <p:nvPr>
            <p:ph type="sldNum" sz="quarter" idx="5"/>
          </p:nvPr>
        </p:nvSpPr>
        <p:spPr>
          <a:noFill/>
        </p:spPr>
        <p:txBody>
          <a:bodyPr/>
          <a:lstStyle>
            <a:lvl1pPr defTabSz="914437">
              <a:spcBef>
                <a:spcPct val="30000"/>
              </a:spcBef>
              <a:defRPr sz="1200">
                <a:solidFill>
                  <a:schemeClr val="tx1"/>
                </a:solidFill>
                <a:latin typeface="Univers 57 Condensed" pitchFamily="34" charset="0"/>
              </a:defRPr>
            </a:lvl1pPr>
            <a:lvl2pPr marL="729057" indent="-280406" defTabSz="914437">
              <a:spcBef>
                <a:spcPct val="30000"/>
              </a:spcBef>
              <a:defRPr sz="1200">
                <a:solidFill>
                  <a:schemeClr val="tx1"/>
                </a:solidFill>
                <a:latin typeface="Univers 57 Condensed" pitchFamily="34" charset="0"/>
              </a:defRPr>
            </a:lvl2pPr>
            <a:lvl3pPr marL="1121626" indent="-224325" defTabSz="914437">
              <a:spcBef>
                <a:spcPct val="30000"/>
              </a:spcBef>
              <a:defRPr sz="1200">
                <a:solidFill>
                  <a:schemeClr val="tx1"/>
                </a:solidFill>
                <a:latin typeface="Univers 57 Condensed" pitchFamily="34" charset="0"/>
              </a:defRPr>
            </a:lvl3pPr>
            <a:lvl4pPr marL="1570276" indent="-224325" defTabSz="914437">
              <a:spcBef>
                <a:spcPct val="30000"/>
              </a:spcBef>
              <a:defRPr sz="1200">
                <a:solidFill>
                  <a:schemeClr val="tx1"/>
                </a:solidFill>
                <a:latin typeface="Univers 57 Condensed" pitchFamily="34" charset="0"/>
              </a:defRPr>
            </a:lvl4pPr>
            <a:lvl5pPr marL="2018927" indent="-224325" defTabSz="914437">
              <a:spcBef>
                <a:spcPct val="30000"/>
              </a:spcBef>
              <a:defRPr sz="1200">
                <a:solidFill>
                  <a:schemeClr val="tx1"/>
                </a:solidFill>
                <a:latin typeface="Univers 57 Condensed" pitchFamily="34" charset="0"/>
              </a:defRPr>
            </a:lvl5pPr>
            <a:lvl6pPr marL="2467577" indent="-224325" defTabSz="914437" eaLnBrk="0" fontAlgn="base" hangingPunct="0">
              <a:spcBef>
                <a:spcPct val="30000"/>
              </a:spcBef>
              <a:spcAft>
                <a:spcPct val="0"/>
              </a:spcAft>
              <a:defRPr sz="1200">
                <a:solidFill>
                  <a:schemeClr val="tx1"/>
                </a:solidFill>
                <a:latin typeface="Univers 57 Condensed" pitchFamily="34" charset="0"/>
              </a:defRPr>
            </a:lvl6pPr>
            <a:lvl7pPr marL="2916227" indent="-224325" defTabSz="914437" eaLnBrk="0" fontAlgn="base" hangingPunct="0">
              <a:spcBef>
                <a:spcPct val="30000"/>
              </a:spcBef>
              <a:spcAft>
                <a:spcPct val="0"/>
              </a:spcAft>
              <a:defRPr sz="1200">
                <a:solidFill>
                  <a:schemeClr val="tx1"/>
                </a:solidFill>
                <a:latin typeface="Univers 57 Condensed" pitchFamily="34" charset="0"/>
              </a:defRPr>
            </a:lvl7pPr>
            <a:lvl8pPr marL="3364878" indent="-224325" defTabSz="914437" eaLnBrk="0" fontAlgn="base" hangingPunct="0">
              <a:spcBef>
                <a:spcPct val="30000"/>
              </a:spcBef>
              <a:spcAft>
                <a:spcPct val="0"/>
              </a:spcAft>
              <a:defRPr sz="1200">
                <a:solidFill>
                  <a:schemeClr val="tx1"/>
                </a:solidFill>
                <a:latin typeface="Univers 57 Condensed" pitchFamily="34" charset="0"/>
              </a:defRPr>
            </a:lvl8pPr>
            <a:lvl9pPr marL="3813528" indent="-224325" defTabSz="914437" eaLnBrk="0" fontAlgn="base" hangingPunct="0">
              <a:spcBef>
                <a:spcPct val="30000"/>
              </a:spcBef>
              <a:spcAft>
                <a:spcPct val="0"/>
              </a:spcAft>
              <a:defRPr sz="1200">
                <a:solidFill>
                  <a:schemeClr val="tx1"/>
                </a:solidFill>
                <a:latin typeface="Univers 57 Condensed" pitchFamily="34" charset="0"/>
              </a:defRPr>
            </a:lvl9pPr>
          </a:lstStyle>
          <a:p>
            <a:pPr>
              <a:spcBef>
                <a:spcPct val="0"/>
              </a:spcBef>
            </a:pPr>
            <a:fld id="{04418A48-A0F3-4ECC-828D-395A3B3990D7}" type="slidenum">
              <a:rPr lang="en-US" altLang="en-US">
                <a:solidFill>
                  <a:prstClr val="black"/>
                </a:solidFill>
              </a:rPr>
              <a:pPr>
                <a:spcBef>
                  <a:spcPct val="0"/>
                </a:spcBef>
              </a:pPr>
              <a:t>22</a:t>
            </a:fld>
            <a:endParaRPr lang="en-US" altLang="en-US">
              <a:solidFill>
                <a:prstClr val="black"/>
              </a:solidFill>
            </a:endParaRPr>
          </a:p>
        </p:txBody>
      </p:sp>
    </p:spTree>
    <p:extLst>
      <p:ext uri="{BB962C8B-B14F-4D97-AF65-F5344CB8AC3E}">
        <p14:creationId xmlns:p14="http://schemas.microsoft.com/office/powerpoint/2010/main" val="3254337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5261282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p:spPr>
        <p:txBody>
          <a:bodyPr/>
          <a:lstStyle/>
          <a:p>
            <a:endParaRPr lang="en-CA" altLang="en-US" dirty="0"/>
          </a:p>
        </p:txBody>
      </p:sp>
      <p:sp>
        <p:nvSpPr>
          <p:cNvPr id="49156" name="Slide Number Placeholder 3"/>
          <p:cNvSpPr>
            <a:spLocks noGrp="1"/>
          </p:cNvSpPr>
          <p:nvPr>
            <p:ph type="sldNum" sz="quarter" idx="5"/>
          </p:nvPr>
        </p:nvSpPr>
        <p:spPr>
          <a:noFill/>
        </p:spPr>
        <p:txBody>
          <a:bodyPr/>
          <a:lstStyle>
            <a:lvl1pPr defTabSz="914437">
              <a:spcBef>
                <a:spcPct val="30000"/>
              </a:spcBef>
              <a:defRPr sz="1200">
                <a:solidFill>
                  <a:schemeClr val="tx1"/>
                </a:solidFill>
                <a:latin typeface="Univers 57 Condensed" pitchFamily="34" charset="0"/>
              </a:defRPr>
            </a:lvl1pPr>
            <a:lvl2pPr marL="729057" indent="-280406" defTabSz="914437">
              <a:spcBef>
                <a:spcPct val="30000"/>
              </a:spcBef>
              <a:defRPr sz="1200">
                <a:solidFill>
                  <a:schemeClr val="tx1"/>
                </a:solidFill>
                <a:latin typeface="Univers 57 Condensed" pitchFamily="34" charset="0"/>
              </a:defRPr>
            </a:lvl2pPr>
            <a:lvl3pPr marL="1121626" indent="-224325" defTabSz="914437">
              <a:spcBef>
                <a:spcPct val="30000"/>
              </a:spcBef>
              <a:defRPr sz="1200">
                <a:solidFill>
                  <a:schemeClr val="tx1"/>
                </a:solidFill>
                <a:latin typeface="Univers 57 Condensed" pitchFamily="34" charset="0"/>
              </a:defRPr>
            </a:lvl3pPr>
            <a:lvl4pPr marL="1570276" indent="-224325" defTabSz="914437">
              <a:spcBef>
                <a:spcPct val="30000"/>
              </a:spcBef>
              <a:defRPr sz="1200">
                <a:solidFill>
                  <a:schemeClr val="tx1"/>
                </a:solidFill>
                <a:latin typeface="Univers 57 Condensed" pitchFamily="34" charset="0"/>
              </a:defRPr>
            </a:lvl4pPr>
            <a:lvl5pPr marL="2018927" indent="-224325" defTabSz="914437">
              <a:spcBef>
                <a:spcPct val="30000"/>
              </a:spcBef>
              <a:defRPr sz="1200">
                <a:solidFill>
                  <a:schemeClr val="tx1"/>
                </a:solidFill>
                <a:latin typeface="Univers 57 Condensed" pitchFamily="34" charset="0"/>
              </a:defRPr>
            </a:lvl5pPr>
            <a:lvl6pPr marL="2467577" indent="-224325" defTabSz="914437" eaLnBrk="0" fontAlgn="base" hangingPunct="0">
              <a:spcBef>
                <a:spcPct val="30000"/>
              </a:spcBef>
              <a:spcAft>
                <a:spcPct val="0"/>
              </a:spcAft>
              <a:defRPr sz="1200">
                <a:solidFill>
                  <a:schemeClr val="tx1"/>
                </a:solidFill>
                <a:latin typeface="Univers 57 Condensed" pitchFamily="34" charset="0"/>
              </a:defRPr>
            </a:lvl6pPr>
            <a:lvl7pPr marL="2916227" indent="-224325" defTabSz="914437" eaLnBrk="0" fontAlgn="base" hangingPunct="0">
              <a:spcBef>
                <a:spcPct val="30000"/>
              </a:spcBef>
              <a:spcAft>
                <a:spcPct val="0"/>
              </a:spcAft>
              <a:defRPr sz="1200">
                <a:solidFill>
                  <a:schemeClr val="tx1"/>
                </a:solidFill>
                <a:latin typeface="Univers 57 Condensed" pitchFamily="34" charset="0"/>
              </a:defRPr>
            </a:lvl7pPr>
            <a:lvl8pPr marL="3364878" indent="-224325" defTabSz="914437" eaLnBrk="0" fontAlgn="base" hangingPunct="0">
              <a:spcBef>
                <a:spcPct val="30000"/>
              </a:spcBef>
              <a:spcAft>
                <a:spcPct val="0"/>
              </a:spcAft>
              <a:defRPr sz="1200">
                <a:solidFill>
                  <a:schemeClr val="tx1"/>
                </a:solidFill>
                <a:latin typeface="Univers 57 Condensed" pitchFamily="34" charset="0"/>
              </a:defRPr>
            </a:lvl8pPr>
            <a:lvl9pPr marL="3813528" indent="-224325" defTabSz="914437" eaLnBrk="0" fontAlgn="base" hangingPunct="0">
              <a:spcBef>
                <a:spcPct val="30000"/>
              </a:spcBef>
              <a:spcAft>
                <a:spcPct val="0"/>
              </a:spcAft>
              <a:defRPr sz="1200">
                <a:solidFill>
                  <a:schemeClr val="tx1"/>
                </a:solidFill>
                <a:latin typeface="Univers 57 Condensed" pitchFamily="34" charset="0"/>
              </a:defRPr>
            </a:lvl9pPr>
          </a:lstStyle>
          <a:p>
            <a:pPr>
              <a:spcBef>
                <a:spcPct val="0"/>
              </a:spcBef>
            </a:pPr>
            <a:fld id="{04418A48-A0F3-4ECC-828D-395A3B3990D7}" type="slidenum">
              <a:rPr lang="en-US" altLang="en-US">
                <a:solidFill>
                  <a:prstClr val="black"/>
                </a:solidFill>
              </a:rPr>
              <a:pPr>
                <a:spcBef>
                  <a:spcPct val="0"/>
                </a:spcBef>
              </a:pPr>
              <a:t>23</a:t>
            </a:fld>
            <a:endParaRPr lang="en-US" altLang="en-US">
              <a:solidFill>
                <a:prstClr val="black"/>
              </a:solidFill>
            </a:endParaRPr>
          </a:p>
        </p:txBody>
      </p:sp>
    </p:spTree>
    <p:extLst>
      <p:ext uri="{BB962C8B-B14F-4D97-AF65-F5344CB8AC3E}">
        <p14:creationId xmlns:p14="http://schemas.microsoft.com/office/powerpoint/2010/main" val="39505606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dirty="0">
                <a:latin typeface="Times New Roman" panose="02020603050405020304" pitchFamily="18" charset="0"/>
                <a:ea typeface="Times New Roman" panose="02020603050405020304" pitchFamily="18" charset="0"/>
              </a:rPr>
              <a:t>Discovery Grants  </a:t>
            </a:r>
            <a:endParaRPr lang="en-CA" dirty="0">
              <a:latin typeface="Times New Roman" panose="02020603050405020304" pitchFamily="18" charset="0"/>
              <a:ea typeface="Times New Roman" panose="02020603050405020304" pitchFamily="18" charset="0"/>
            </a:endParaRPr>
          </a:p>
          <a:p>
            <a:pPr marL="349415" indent="-349415">
              <a:buFont typeface="Symbol" panose="05050102010706020507" pitchFamily="18" charset="2"/>
              <a:buChar char=""/>
              <a:tabLst>
                <a:tab pos="232943" algn="l"/>
              </a:tabLst>
            </a:pPr>
            <a:r>
              <a:rPr lang="en-US" dirty="0">
                <a:latin typeface="Times New Roman" panose="02020603050405020304" pitchFamily="18" charset="0"/>
                <a:ea typeface="Times New Roman" panose="02020603050405020304" pitchFamily="18" charset="0"/>
              </a:rPr>
              <a:t>Support ongoing programs of research, </a:t>
            </a:r>
            <a:r>
              <a:rPr lang="en-US" kern="0" dirty="0">
                <a:solidFill>
                  <a:srgbClr val="000000"/>
                </a:solidFill>
              </a:rPr>
              <a:t>with long-term goals,) rather than a single short-term project or collection of projects;</a:t>
            </a:r>
            <a:r>
              <a:rPr lang="en-US" dirty="0">
                <a:latin typeface="Times New Roman" panose="02020603050405020304" pitchFamily="18" charset="0"/>
                <a:ea typeface="Times New Roman" panose="02020603050405020304" pitchFamily="18" charset="0"/>
              </a:rPr>
              <a:t>. </a:t>
            </a:r>
            <a:endParaRPr lang="en-CA" dirty="0">
              <a:latin typeface="Times New Roman" panose="02020603050405020304" pitchFamily="18" charset="0"/>
              <a:ea typeface="Times New Roman" panose="02020603050405020304" pitchFamily="18" charset="0"/>
            </a:endParaRPr>
          </a:p>
          <a:p>
            <a:pPr marL="349415" indent="-349415">
              <a:buFont typeface="Symbol" panose="05050102010706020507" pitchFamily="18" charset="2"/>
              <a:buChar char=""/>
              <a:tabLst>
                <a:tab pos="232943" algn="l"/>
              </a:tabLst>
            </a:pPr>
            <a:r>
              <a:rPr lang="en-US" dirty="0">
                <a:latin typeface="Times New Roman" panose="02020603050405020304" pitchFamily="18" charset="0"/>
                <a:ea typeface="Times New Roman" panose="02020603050405020304" pitchFamily="18" charset="0"/>
              </a:rPr>
              <a:t>Objectives are to: </a:t>
            </a:r>
            <a:endParaRPr lang="en-CA" dirty="0">
              <a:latin typeface="Times New Roman" panose="02020603050405020304" pitchFamily="18" charset="0"/>
              <a:ea typeface="Times New Roman" panose="02020603050405020304" pitchFamily="18" charset="0"/>
            </a:endParaRPr>
          </a:p>
          <a:p>
            <a:pPr marL="757066" lvl="1" indent="-291179">
              <a:buFont typeface="+mj-lt"/>
              <a:buAutoNum type="alphaLcPeriod"/>
              <a:tabLst>
                <a:tab pos="698830" algn="l"/>
              </a:tabLst>
            </a:pPr>
            <a:r>
              <a:rPr lang="en-US" dirty="0">
                <a:latin typeface="Times New Roman" panose="02020603050405020304" pitchFamily="18" charset="0"/>
                <a:ea typeface="Times New Roman" panose="02020603050405020304" pitchFamily="18" charset="0"/>
              </a:rPr>
              <a:t>promote and maintain a diversified base of high-quality research capability in the natural sciences and engineering in Canadian universities; </a:t>
            </a:r>
            <a:endParaRPr lang="en-CA" dirty="0">
              <a:latin typeface="Times New Roman" panose="02020603050405020304" pitchFamily="18" charset="0"/>
              <a:ea typeface="Times New Roman" panose="02020603050405020304" pitchFamily="18" charset="0"/>
            </a:endParaRPr>
          </a:p>
          <a:p>
            <a:pPr marL="757066" lvl="1" indent="-291179">
              <a:buFont typeface="+mj-lt"/>
              <a:buAutoNum type="alphaLcPeriod"/>
              <a:tabLst>
                <a:tab pos="698830" algn="l"/>
              </a:tabLst>
            </a:pPr>
            <a:r>
              <a:rPr lang="en-US" dirty="0">
                <a:latin typeface="Times New Roman" panose="02020603050405020304" pitchFamily="18" charset="0"/>
                <a:ea typeface="Times New Roman" panose="02020603050405020304" pitchFamily="18" charset="0"/>
              </a:rPr>
              <a:t>foster research excellence;</a:t>
            </a:r>
            <a:endParaRPr lang="en-CA" dirty="0">
              <a:latin typeface="Times New Roman" panose="02020603050405020304" pitchFamily="18" charset="0"/>
              <a:ea typeface="Times New Roman" panose="02020603050405020304" pitchFamily="18" charset="0"/>
            </a:endParaRPr>
          </a:p>
          <a:p>
            <a:pPr marL="757066" lvl="1" indent="-291179">
              <a:buFont typeface="+mj-lt"/>
              <a:buAutoNum type="alphaLcPeriod"/>
              <a:tabLst>
                <a:tab pos="698830" algn="l"/>
              </a:tabLst>
            </a:pPr>
            <a:r>
              <a:rPr lang="en-US" dirty="0">
                <a:latin typeface="Times New Roman" panose="02020603050405020304" pitchFamily="18" charset="0"/>
                <a:ea typeface="Times New Roman" panose="02020603050405020304" pitchFamily="18" charset="0"/>
              </a:rPr>
              <a:t>provide a stimulating environment for research training. </a:t>
            </a:r>
            <a:endParaRPr lang="en-CA" dirty="0">
              <a:latin typeface="Times New Roman" panose="02020603050405020304" pitchFamily="18" charset="0"/>
              <a:ea typeface="Times New Roman" panose="02020603050405020304" pitchFamily="18" charset="0"/>
            </a:endParaRPr>
          </a:p>
          <a:p>
            <a:pPr marL="349415" indent="-349415">
              <a:buFont typeface="Symbol" panose="05050102010706020507" pitchFamily="18" charset="2"/>
              <a:buChar char=""/>
              <a:tabLst>
                <a:tab pos="232943" algn="l"/>
              </a:tabLst>
            </a:pPr>
            <a:r>
              <a:rPr lang="en-US" dirty="0">
                <a:latin typeface="Times New Roman" panose="02020603050405020304" pitchFamily="18" charset="0"/>
                <a:ea typeface="Times New Roman" panose="02020603050405020304" pitchFamily="18" charset="0"/>
              </a:rPr>
              <a:t>Review criteria: </a:t>
            </a:r>
            <a:endParaRPr lang="en-CA" dirty="0">
              <a:latin typeface="Times New Roman" panose="02020603050405020304" pitchFamily="18" charset="0"/>
              <a:ea typeface="Times New Roman" panose="02020603050405020304" pitchFamily="18" charset="0"/>
            </a:endParaRPr>
          </a:p>
          <a:p>
            <a:pPr marL="757066" lvl="1" indent="-291179">
              <a:buFont typeface="+mj-lt"/>
              <a:buAutoNum type="alphaLcPeriod"/>
              <a:tabLst>
                <a:tab pos="698830" algn="l"/>
              </a:tabLst>
            </a:pPr>
            <a:r>
              <a:rPr lang="en-US" dirty="0">
                <a:latin typeface="Times New Roman" panose="02020603050405020304" pitchFamily="18" charset="0"/>
                <a:ea typeface="Times New Roman" panose="02020603050405020304" pitchFamily="18" charset="0"/>
              </a:rPr>
              <a:t>Scientific or Engineering Excellence of the Researcher(s)</a:t>
            </a:r>
            <a:endParaRPr lang="en-CA" dirty="0">
              <a:latin typeface="Times New Roman" panose="02020603050405020304" pitchFamily="18" charset="0"/>
              <a:ea typeface="Times New Roman" panose="02020603050405020304" pitchFamily="18" charset="0"/>
            </a:endParaRPr>
          </a:p>
          <a:p>
            <a:pPr marL="757066" lvl="1" indent="-291179">
              <a:buFont typeface="+mj-lt"/>
              <a:buAutoNum type="alphaLcPeriod"/>
              <a:tabLst>
                <a:tab pos="698830" algn="l"/>
              </a:tabLst>
            </a:pPr>
            <a:r>
              <a:rPr lang="en-US" dirty="0">
                <a:latin typeface="Times New Roman" panose="02020603050405020304" pitchFamily="18" charset="0"/>
                <a:ea typeface="Times New Roman" panose="02020603050405020304" pitchFamily="18" charset="0"/>
              </a:rPr>
              <a:t>Merit of the Proposal</a:t>
            </a:r>
            <a:endParaRPr lang="en-CA" dirty="0">
              <a:latin typeface="Times New Roman" panose="02020603050405020304" pitchFamily="18" charset="0"/>
              <a:ea typeface="Times New Roman" panose="02020603050405020304" pitchFamily="18" charset="0"/>
            </a:endParaRPr>
          </a:p>
          <a:p>
            <a:pPr marL="757066" lvl="1" indent="-291179">
              <a:buFont typeface="+mj-lt"/>
              <a:buAutoNum type="alphaLcPeriod"/>
              <a:tabLst>
                <a:tab pos="698830" algn="l"/>
              </a:tabLst>
            </a:pPr>
            <a:r>
              <a:rPr lang="en-US" dirty="0">
                <a:latin typeface="Times New Roman" panose="02020603050405020304" pitchFamily="18" charset="0"/>
                <a:ea typeface="Times New Roman" panose="02020603050405020304" pitchFamily="18" charset="0"/>
              </a:rPr>
              <a:t>Contribution to the Training of Highly Qualified Personnel</a:t>
            </a:r>
            <a:endParaRPr lang="en-CA" dirty="0">
              <a:latin typeface="Times New Roman" panose="02020603050405020304" pitchFamily="18" charset="0"/>
              <a:ea typeface="Times New Roman" panose="02020603050405020304" pitchFamily="18" charset="0"/>
            </a:endParaRPr>
          </a:p>
          <a:p>
            <a:pPr marL="757066" lvl="1" indent="-291179">
              <a:buFont typeface="+mj-lt"/>
              <a:buAutoNum type="alphaLcPeriod"/>
              <a:tabLst>
                <a:tab pos="698830" algn="l"/>
              </a:tabLst>
            </a:pPr>
            <a:r>
              <a:rPr lang="en-US" dirty="0">
                <a:latin typeface="Times New Roman" panose="02020603050405020304" pitchFamily="18" charset="0"/>
                <a:ea typeface="Times New Roman" panose="02020603050405020304" pitchFamily="18" charset="0"/>
              </a:rPr>
              <a:t>Relative cost of Research</a:t>
            </a:r>
            <a:endParaRPr lang="en-CA" dirty="0">
              <a:latin typeface="Times New Roman" panose="02020603050405020304" pitchFamily="18" charset="0"/>
              <a:ea typeface="Times New Roman" panose="02020603050405020304" pitchFamily="18" charset="0"/>
            </a:endParaRPr>
          </a:p>
          <a:p>
            <a:pPr marL="349415" indent="-349415">
              <a:buFont typeface="Symbol" panose="05050102010706020507" pitchFamily="18" charset="2"/>
              <a:buChar char=""/>
              <a:tabLst>
                <a:tab pos="232943" algn="l"/>
              </a:tabLst>
            </a:pPr>
            <a:r>
              <a:rPr lang="en-US" dirty="0">
                <a:latin typeface="Times New Roman" panose="02020603050405020304" pitchFamily="18" charset="0"/>
                <a:ea typeface="Times New Roman" panose="02020603050405020304" pitchFamily="18" charset="0"/>
              </a:rPr>
              <a:t>Normal duration is 5 years. </a:t>
            </a:r>
            <a:endParaRPr lang="en-CA" dirty="0">
              <a:latin typeface="Times New Roman" panose="02020603050405020304" pitchFamily="18" charset="0"/>
              <a:ea typeface="Times New Roman" panose="02020603050405020304" pitchFamily="18" charset="0"/>
            </a:endParaRPr>
          </a:p>
          <a:p>
            <a:endParaRPr lang="en-US" altLang="en-US" dirty="0"/>
          </a:p>
        </p:txBody>
      </p:sp>
    </p:spTree>
    <p:extLst>
      <p:ext uri="{BB962C8B-B14F-4D97-AF65-F5344CB8AC3E}">
        <p14:creationId xmlns:p14="http://schemas.microsoft.com/office/powerpoint/2010/main" val="27263191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mn-lt"/>
              </a:rPr>
              <a:t>NSERC RTI purpose is to </a:t>
            </a:r>
            <a:r>
              <a:rPr lang="en-CA" kern="0" dirty="0">
                <a:solidFill>
                  <a:srgbClr val="000000"/>
                </a:solidFill>
              </a:rPr>
              <a:t>foster and enhance the discovery, innovation and training capability of university researchers in the natural sciences and engineering by supporting the purchase of research equipment that forms a comprehensive system intended to support NSERC funded research in the natural sciences and engineering.</a:t>
            </a:r>
          </a:p>
          <a:p>
            <a:pPr algn="l"/>
            <a:r>
              <a:rPr lang="en-US" b="0" i="0" dirty="0">
                <a:solidFill>
                  <a:srgbClr val="2C2727"/>
                </a:solidFill>
                <a:effectLst/>
                <a:latin typeface="+mn-lt"/>
              </a:rPr>
              <a:t>	NSERC will only accept requests:</a:t>
            </a:r>
          </a:p>
          <a:p>
            <a:pPr marL="174708" indent="-174708">
              <a:buFont typeface="Arial" panose="020B0604020202020204" pitchFamily="34" charset="0"/>
              <a:buChar char="•"/>
            </a:pPr>
            <a:r>
              <a:rPr lang="en-US" b="0" i="0" dirty="0">
                <a:solidFill>
                  <a:srgbClr val="2C2727"/>
                </a:solidFill>
                <a:effectLst/>
                <a:latin typeface="+mn-lt"/>
              </a:rPr>
              <a:t>For tools and instruments that form a comprehensive system. A comprehensive system is one in which each tool or instrument forms part of an integrated system of operation to support the research program(s). Requests that bundle unrelated tools and instruments together will not be accepted.</a:t>
            </a:r>
          </a:p>
          <a:p>
            <a:pPr marL="174708" indent="-174708">
              <a:buFont typeface="Arial" panose="020B0604020202020204" pitchFamily="34" charset="0"/>
              <a:buChar char="•"/>
            </a:pPr>
            <a:r>
              <a:rPr lang="en-US" b="0" i="0" dirty="0">
                <a:solidFill>
                  <a:srgbClr val="2C2727"/>
                </a:solidFill>
                <a:effectLst/>
                <a:latin typeface="+mn-lt"/>
              </a:rPr>
              <a:t>For the purchase of new, used or refurbished equipment, the repair, upgrade or rental of equipment, or for the fabrication of equipment that is not readily available off the shelf.</a:t>
            </a:r>
          </a:p>
          <a:p>
            <a:pPr algn="l"/>
            <a:r>
              <a:rPr lang="en-US" b="0" i="0" dirty="0">
                <a:solidFill>
                  <a:srgbClr val="2C2727"/>
                </a:solidFill>
                <a:effectLst/>
                <a:latin typeface="+mn-lt"/>
              </a:rPr>
              <a:t>	Notes:</a:t>
            </a:r>
          </a:p>
          <a:p>
            <a:pPr marL="174708" indent="-174708">
              <a:buFont typeface="Arial" panose="020B0604020202020204" pitchFamily="34" charset="0"/>
              <a:buChar char="•"/>
            </a:pPr>
            <a:r>
              <a:rPr lang="en-US" b="0" i="0" dirty="0">
                <a:solidFill>
                  <a:srgbClr val="2C2727"/>
                </a:solidFill>
                <a:effectLst/>
                <a:latin typeface="+mn-lt"/>
              </a:rPr>
              <a:t>Equipment and items that are part of laboratory infrastructure or intended to render other equipment compliant with health and safety standards are ineligible for RTI support.</a:t>
            </a:r>
          </a:p>
          <a:p>
            <a:pPr marL="174708" indent="-174708">
              <a:buFont typeface="Arial" panose="020B0604020202020204" pitchFamily="34" charset="0"/>
              <a:buChar char="•"/>
            </a:pPr>
            <a:r>
              <a:rPr lang="en-US" dirty="0">
                <a:ea typeface="Times New Roman" panose="02020603050405020304" pitchFamily="18" charset="0"/>
              </a:rPr>
              <a:t>Items costing less than $7,000 each can be purchased with Discovery Grant funds or be included as a complement to a main piece of equipment being requested.)</a:t>
            </a:r>
            <a:endParaRPr lang="en-CA" dirty="0">
              <a:ea typeface="Times New Roman" panose="02020603050405020304" pitchFamily="18" charset="0"/>
            </a:endParaRPr>
          </a:p>
          <a:p>
            <a:pPr marL="349415" indent="-349415">
              <a:buFont typeface="Symbol" panose="05050102010706020507" pitchFamily="18" charset="2"/>
              <a:buChar char=""/>
              <a:tabLst>
                <a:tab pos="232943" algn="l"/>
              </a:tabLst>
            </a:pPr>
            <a:endParaRPr lang="en-US" dirty="0">
              <a:ea typeface="Times New Roman" panose="02020603050405020304" pitchFamily="18" charset="0"/>
            </a:endParaRPr>
          </a:p>
          <a:p>
            <a:pPr>
              <a:tabLst>
                <a:tab pos="232943" algn="l"/>
              </a:tabLst>
            </a:pPr>
            <a:r>
              <a:rPr lang="en-US" dirty="0">
                <a:ea typeface="Times New Roman" panose="02020603050405020304" pitchFamily="18" charset="0"/>
              </a:rPr>
              <a:t>Only applications from applicants and co-applicants who currently hold or are applying for an NSERC research grant (e.g., Alliance Grant, Canada Excellence Research Chairs, Canada 150 Research Chairs, Collaborative Research and Development Grant, Discovery Development Grant, Discovery Grant, Discovery Horizons Grant, Strategic Partnership Grant) at the time of application will be accepted.</a:t>
            </a:r>
          </a:p>
          <a:p>
            <a:pPr>
              <a:tabLst>
                <a:tab pos="232943" algn="l"/>
              </a:tabLst>
            </a:pPr>
            <a:endParaRPr lang="en-US" dirty="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tab pos="232943" algn="l"/>
              </a:tabLst>
              <a:defRPr/>
            </a:pPr>
            <a:r>
              <a:rPr lang="en-US" sz="1800" dirty="0">
                <a:effectLst/>
                <a:latin typeface="Segoe UI" panose="020B0502040204020203" pitchFamily="34" charset="0"/>
              </a:rPr>
              <a:t>Applicants and co-applicants may apply for any of the above grants while concurrently applying to the RTI program. However, if any applicant or co-applicant does not hold one of the above grants by the RTI award start date, or is not successful in obtaining one of these grants while concurrently applying to the RTI program, the applicant and/or co-applicant will be deemed ineligible and removed from the application. </a:t>
            </a:r>
            <a:endParaRPr lang="en-US" sz="1800" dirty="0">
              <a:effectLst/>
              <a:latin typeface="Arial" panose="020B0604020202020204" pitchFamily="34" charset="0"/>
            </a:endParaRPr>
          </a:p>
          <a:p>
            <a:pPr>
              <a:tabLst>
                <a:tab pos="232943" algn="l"/>
              </a:tabLst>
            </a:pPr>
            <a:endParaRPr lang="en-US" dirty="0">
              <a:ea typeface="Times New Roman" panose="02020603050405020304" pitchFamily="18" charset="0"/>
            </a:endParaRPr>
          </a:p>
          <a:p>
            <a:pPr marL="0" marR="0" lvl="0" indent="0">
              <a:spcBef>
                <a:spcPts val="0"/>
              </a:spcBef>
              <a:spcAft>
                <a:spcPts val="0"/>
              </a:spcAft>
              <a:buFont typeface="Symbol" panose="05050102010706020507" pitchFamily="18" charset="2"/>
              <a:buNone/>
              <a:tabLst>
                <a:tab pos="228600" algn="l"/>
              </a:tabLst>
            </a:pPr>
            <a:endParaRPr lang="en-US" altLang="en-US" dirty="0"/>
          </a:p>
        </p:txBody>
      </p:sp>
    </p:spTree>
    <p:extLst>
      <p:ext uri="{BB962C8B-B14F-4D97-AF65-F5344CB8AC3E}">
        <p14:creationId xmlns:p14="http://schemas.microsoft.com/office/powerpoint/2010/main" val="36325156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444444"/>
                </a:solidFill>
              </a:rPr>
              <a:t>NFRF streams: </a:t>
            </a:r>
          </a:p>
          <a:p>
            <a:r>
              <a:rPr lang="en-CA" sz="1200" b="1" dirty="0"/>
              <a:t> - Transformation</a:t>
            </a:r>
            <a:r>
              <a:rPr lang="en-CA" sz="1200" dirty="0"/>
              <a:t> will provide large-scale support for Canada to build strength and leadership in interdisciplinary and transformative research; and </a:t>
            </a:r>
            <a:r>
              <a:rPr lang="en-CA" sz="1200" b="1" dirty="0"/>
              <a:t>International</a:t>
            </a:r>
            <a:r>
              <a:rPr lang="en-CA" sz="1200" dirty="0"/>
              <a:t> will enhance opportunities for Canadian researchers to participate in research with international partners. There are no competitions announced for these streams </a:t>
            </a:r>
            <a:r>
              <a:rPr lang="en-CA" sz="1200" b="1" u="sng" dirty="0"/>
              <a:t>at the moment</a:t>
            </a:r>
            <a:r>
              <a:rPr lang="en-CA" sz="1200" dirty="0"/>
              <a:t>.</a:t>
            </a:r>
          </a:p>
          <a:p>
            <a:r>
              <a:rPr lang="en-CA" sz="1200" dirty="0"/>
              <a:t> - </a:t>
            </a:r>
            <a:r>
              <a:rPr lang="en-CA" sz="1200" b="1" dirty="0"/>
              <a:t>Exploration </a:t>
            </a:r>
            <a:r>
              <a:rPr lang="en-US" sz="1200" dirty="0">
                <a:solidFill>
                  <a:srgbClr val="444444"/>
                </a:solidFill>
              </a:rPr>
              <a:t>stream  - supports high-risk, high-reward and interdisciplinary research not easily supported through funding opportunities currently offered by the Tri-Agencies. It seeks to inspire projects that bring together disciplines </a:t>
            </a:r>
            <a:r>
              <a:rPr lang="en-US" sz="1200" b="1" dirty="0">
                <a:solidFill>
                  <a:srgbClr val="444444"/>
                </a:solidFill>
              </a:rPr>
              <a:t>beyond traditional disciplinary or common interdisciplinary approaches </a:t>
            </a:r>
            <a:r>
              <a:rPr lang="en-US" sz="1200" dirty="0">
                <a:solidFill>
                  <a:srgbClr val="444444"/>
                </a:solidFill>
              </a:rPr>
              <a:t>by research teams with the capacity to explore something new that might fail, but has the potential for significant impact.</a:t>
            </a:r>
          </a:p>
          <a:p>
            <a:r>
              <a:rPr lang="en-US" sz="1200" dirty="0">
                <a:solidFill>
                  <a:srgbClr val="444444"/>
                </a:solidFill>
              </a:rPr>
              <a:t> - This year's competition is open to teams composed of established and/or early career researchers.</a:t>
            </a:r>
          </a:p>
          <a:p>
            <a:r>
              <a:rPr lang="en-US" sz="1200" dirty="0">
                <a:solidFill>
                  <a:srgbClr val="444444"/>
                </a:solidFill>
              </a:rPr>
              <a:t> - To meet the minimum requirement to be considered </a:t>
            </a:r>
            <a:r>
              <a:rPr lang="en-US" sz="1200" b="1" dirty="0">
                <a:solidFill>
                  <a:srgbClr val="444444"/>
                </a:solidFill>
              </a:rPr>
              <a:t>interdisciplinary</a:t>
            </a:r>
            <a:r>
              <a:rPr lang="en-US" sz="1200" dirty="0">
                <a:solidFill>
                  <a:srgbClr val="444444"/>
                </a:solidFill>
              </a:rPr>
              <a:t>, a proposed project must include elements from at least two different disciplines. Projects that incorporate two disciplines with a long and established tradition of working together (e.g. biology and chemistry or psychology and education) may satisfy the above requirement but not meet the expectations of the program. </a:t>
            </a:r>
          </a:p>
          <a:p>
            <a:r>
              <a:rPr lang="en-US" sz="1200" dirty="0">
                <a:solidFill>
                  <a:srgbClr val="444444"/>
                </a:solidFill>
              </a:rPr>
              <a:t> - </a:t>
            </a:r>
            <a:r>
              <a:rPr lang="en-US" sz="1200" dirty="0">
                <a:solidFill>
                  <a:srgbClr val="222222"/>
                </a:solidFill>
              </a:rPr>
              <a:t>The maximum budget for the direct costs of the research project is $125,000 including 25% in indirect costs per year for up to two years. </a:t>
            </a:r>
          </a:p>
          <a:p>
            <a:endParaRPr lang="en-CA" dirty="0"/>
          </a:p>
        </p:txBody>
      </p:sp>
      <p:sp>
        <p:nvSpPr>
          <p:cNvPr id="4" name="Slide Number Placeholder 3"/>
          <p:cNvSpPr>
            <a:spLocks noGrp="1"/>
          </p:cNvSpPr>
          <p:nvPr>
            <p:ph type="sldNum" sz="quarter" idx="5"/>
          </p:nvPr>
        </p:nvSpPr>
        <p:spPr/>
        <p:txBody>
          <a:bodyPr/>
          <a:lstStyle/>
          <a:p>
            <a:fld id="{722EF169-7C45-4925-960D-FEC29DB40C0A}" type="slidenum">
              <a:rPr lang="en-CA" smtClean="0"/>
              <a:t>27</a:t>
            </a:fld>
            <a:endParaRPr lang="en-CA"/>
          </a:p>
        </p:txBody>
      </p:sp>
    </p:spTree>
    <p:extLst>
      <p:ext uri="{BB962C8B-B14F-4D97-AF65-F5344CB8AC3E}">
        <p14:creationId xmlns:p14="http://schemas.microsoft.com/office/powerpoint/2010/main" val="39644991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defRPr/>
            </a:pPr>
            <a:r>
              <a:rPr lang="en-US" altLang="en-US" dirty="0"/>
              <a:t>ERA program p</a:t>
            </a:r>
            <a:r>
              <a:rPr lang="en-US" b="0" i="0" dirty="0">
                <a:solidFill>
                  <a:srgbClr val="000000"/>
                </a:solidFill>
                <a:effectLst/>
                <a:latin typeface="+mn-lt"/>
              </a:rPr>
              <a:t>rovides recently-appointed Ontario researchers with funding to build a research team. Consideration is given to those with programs benefitting Ontario. </a:t>
            </a:r>
            <a:r>
              <a:rPr lang="en-US" altLang="en-US" dirty="0"/>
              <a:t>Projects must demonstrate research excellence and the development of research talent and a</a:t>
            </a:r>
            <a:r>
              <a:rPr lang="en-US" b="0" i="0" dirty="0">
                <a:solidFill>
                  <a:srgbClr val="212529"/>
                </a:solidFill>
                <a:effectLst/>
                <a:latin typeface="+mn-lt"/>
              </a:rPr>
              <a:t>ll research supported by ERA funds must be conducted in Ontario </a:t>
            </a:r>
            <a:endParaRPr lang="en-US" altLang="en-US" dirty="0"/>
          </a:p>
          <a:p>
            <a:pPr defTabSz="931774">
              <a:defRPr/>
            </a:pPr>
            <a:endParaRPr lang="en-CA" altLang="en-US" dirty="0"/>
          </a:p>
          <a:p>
            <a:pPr defTabSz="931774">
              <a:defRPr/>
            </a:pPr>
            <a:r>
              <a:rPr lang="en-CA" dirty="0"/>
              <a:t>The Government of Ontario generally defines an independent academic research appointment as a position where a researcher is capable of independently publishing, supervising, and applying for funding</a:t>
            </a:r>
          </a:p>
          <a:p>
            <a:pPr defTabSz="931774">
              <a:defRPr/>
            </a:pPr>
            <a:endParaRPr lang="en-CA" altLang="en-US" dirty="0"/>
          </a:p>
          <a:p>
            <a:pPr defTabSz="931774">
              <a:defRPr/>
            </a:pPr>
            <a:r>
              <a:rPr lang="en-CA" altLang="en-US" dirty="0"/>
              <a:t>Eligibility notes:</a:t>
            </a:r>
          </a:p>
          <a:p>
            <a:pPr marL="174708" indent="-174708" defTabSz="931774">
              <a:buFont typeface="Arial" panose="020B0604020202020204" pitchFamily="34" charset="0"/>
              <a:buChar char="•"/>
              <a:defRPr/>
            </a:pPr>
            <a:r>
              <a:rPr lang="en-CA" altLang="en-US" dirty="0"/>
              <a:t>Applicants must have peer-reviewed operating funds to be competitive</a:t>
            </a:r>
          </a:p>
          <a:p>
            <a:pPr marL="174708" indent="-174708">
              <a:buFont typeface="Arial" panose="020B0604020202020204" pitchFamily="34" charset="0"/>
              <a:buChar char="•"/>
            </a:pPr>
            <a:r>
              <a:rPr lang="en-US" b="0" i="0" dirty="0">
                <a:solidFill>
                  <a:srgbClr val="000000"/>
                </a:solidFill>
                <a:effectLst/>
                <a:latin typeface="+mn-lt"/>
              </a:rPr>
              <a:t>Have not already held an Early Researcher Award</a:t>
            </a:r>
          </a:p>
          <a:p>
            <a:pPr marL="174708" indent="-174708">
              <a:buFont typeface="Arial" panose="020B0604020202020204" pitchFamily="34" charset="0"/>
              <a:buChar char="•"/>
            </a:pPr>
            <a:r>
              <a:rPr lang="en-US" b="0" i="0" dirty="0">
                <a:solidFill>
                  <a:srgbClr val="000000"/>
                </a:solidFill>
                <a:effectLst/>
                <a:latin typeface="+mn-lt"/>
              </a:rPr>
              <a:t>Are not, or have not been a Tier 1 Canada Research Chair</a:t>
            </a:r>
          </a:p>
          <a:p>
            <a:endParaRPr lang="en-US" altLang="en-US" dirty="0">
              <a:latin typeface="+mn-lt"/>
            </a:endParaRPr>
          </a:p>
          <a:p>
            <a:r>
              <a:rPr lang="en-US" b="0" i="0" dirty="0">
                <a:solidFill>
                  <a:srgbClr val="212529"/>
                </a:solidFill>
                <a:effectLst/>
                <a:latin typeface="+mn-lt"/>
              </a:rPr>
              <a:t>Three Letters of Reference are required; 2 from arms' length sources.  Reference letters MUST be sent to ROADS for submission to the Ministry; we will provide you with sample templates to assist with soliciting reference letters and with information on submitting the letters to our office.</a:t>
            </a:r>
          </a:p>
          <a:p>
            <a:endParaRPr lang="en-US" altLang="en-US" b="0" i="0" dirty="0">
              <a:solidFill>
                <a:srgbClr val="212529"/>
              </a:solidFill>
              <a:effectLst/>
              <a:latin typeface="+mn-lt"/>
            </a:endParaRPr>
          </a:p>
          <a:p>
            <a:r>
              <a:rPr lang="en-US" altLang="en-US" b="0" i="0" dirty="0">
                <a:solidFill>
                  <a:srgbClr val="212529"/>
                </a:solidFill>
                <a:effectLst/>
                <a:latin typeface="+mn-lt"/>
              </a:rPr>
              <a:t>Next deadline is TBD.</a:t>
            </a:r>
            <a:endParaRPr lang="en-US" altLang="en-US" dirty="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dirty="0"/>
          </a:p>
        </p:txBody>
      </p:sp>
    </p:spTree>
    <p:extLst>
      <p:ext uri="{BB962C8B-B14F-4D97-AF65-F5344CB8AC3E}">
        <p14:creationId xmlns:p14="http://schemas.microsoft.com/office/powerpoint/2010/main" val="13455803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r>
              <a:rPr lang="en-US" b="0" i="0" dirty="0">
                <a:solidFill>
                  <a:srgbClr val="3D4A43"/>
                </a:solidFill>
                <a:effectLst/>
                <a:latin typeface="+mn-lt"/>
              </a:rPr>
              <a:t>The CFI </a:t>
            </a:r>
            <a:r>
              <a:rPr lang="en-US" b="0" i="0" u="none" strike="noStrike" dirty="0">
                <a:solidFill>
                  <a:srgbClr val="007C41"/>
                </a:solidFill>
                <a:effectLst/>
                <a:latin typeface="+mn-lt"/>
                <a:hlinkClick r:id="rId3"/>
              </a:rPr>
              <a:t>John R. Evans Leaders Fund</a:t>
            </a:r>
            <a:r>
              <a:rPr lang="en-US" b="0" i="0" dirty="0">
                <a:solidFill>
                  <a:srgbClr val="3D4A43"/>
                </a:solidFill>
                <a:effectLst/>
                <a:latin typeface="+mn-lt"/>
              </a:rPr>
              <a:t> (JELF) provides funding support for the acquisition or development of research infrastructure for projects with a maximum total eligible cost of $2,000,000. The JELF helps the institution to attract and retain researchers who are leaders in their field and to remain competitive in areas of strategic research priority. </a:t>
            </a:r>
            <a:r>
              <a:rPr lang="en-US" b="0" i="0" dirty="0">
                <a:solidFill>
                  <a:srgbClr val="000000"/>
                </a:solidFill>
                <a:effectLst/>
                <a:latin typeface="+mn-lt"/>
              </a:rPr>
              <a:t>The JELF has two main streams, an unaffiliated stream and one affiliated with an additional governmental funding partner.( usually CRC /CERC or IRC  as well as SSHRC Insight and/or partnership grants)</a:t>
            </a:r>
            <a:endParaRPr lang="en-US" b="0" i="0" dirty="0">
              <a:solidFill>
                <a:srgbClr val="3D4A43"/>
              </a:solidFill>
              <a:effectLst/>
              <a:latin typeface="+mn-lt"/>
            </a:endParaRPr>
          </a:p>
          <a:p>
            <a:pPr algn="l">
              <a:buFont typeface="Arial" panose="020B0604020202020204" pitchFamily="34" charset="0"/>
              <a:buNone/>
            </a:pPr>
            <a:endParaRPr lang="en-US" b="0" i="0" dirty="0">
              <a:solidFill>
                <a:srgbClr val="3D4A43"/>
              </a:solidFill>
              <a:effectLst/>
              <a:latin typeface="+mn-lt"/>
            </a:endParaRPr>
          </a:p>
          <a:p>
            <a:pPr algn="l">
              <a:buFont typeface="Arial" panose="020B0604020202020204" pitchFamily="34" charset="0"/>
              <a:buNone/>
            </a:pPr>
            <a:r>
              <a:rPr lang="en-US" b="0" i="0" dirty="0">
                <a:solidFill>
                  <a:srgbClr val="3D4A43"/>
                </a:solidFill>
                <a:effectLst/>
                <a:latin typeface="+mn-lt"/>
              </a:rPr>
              <a:t>JELF awards are held by the institution rather than individual researchers.</a:t>
            </a:r>
          </a:p>
          <a:p>
            <a:pPr marL="757066" lvl="1" indent="-291179">
              <a:buFont typeface="Arial" panose="020B0604020202020204" pitchFamily="34" charset="0"/>
              <a:buChar char="•"/>
            </a:pPr>
            <a:r>
              <a:rPr lang="en-US" b="0" i="0" dirty="0">
                <a:solidFill>
                  <a:srgbClr val="3D4A43"/>
                </a:solidFill>
                <a:effectLst/>
                <a:latin typeface="+mn-lt"/>
              </a:rPr>
              <a:t>The applicant is the Project Leader.</a:t>
            </a:r>
          </a:p>
          <a:p>
            <a:pPr marL="757066" lvl="1" indent="-291179">
              <a:buFont typeface="Arial" panose="020B0604020202020204" pitchFamily="34" charset="0"/>
              <a:buChar char="•"/>
            </a:pPr>
            <a:r>
              <a:rPr lang="en-US" b="0" i="0" dirty="0">
                <a:solidFill>
                  <a:srgbClr val="3D4A43"/>
                </a:solidFill>
                <a:effectLst/>
                <a:latin typeface="+mn-lt"/>
              </a:rPr>
              <a:t>The Vice President (Research and Innovation) (VPRI) is the Project Holder.</a:t>
            </a:r>
          </a:p>
          <a:p>
            <a:pPr defTabSz="931774">
              <a:defRPr/>
            </a:pPr>
            <a:endParaRPr lang="en-US" b="0" i="0" dirty="0">
              <a:solidFill>
                <a:srgbClr val="3D4A43"/>
              </a:solidFill>
              <a:effectLst/>
              <a:latin typeface="+mn-lt"/>
            </a:endParaRPr>
          </a:p>
          <a:p>
            <a:pPr defTabSz="931774">
              <a:defRPr/>
            </a:pPr>
            <a:r>
              <a:rPr lang="en-US" b="0" i="0" dirty="0">
                <a:solidFill>
                  <a:srgbClr val="3D4A43"/>
                </a:solidFill>
                <a:effectLst/>
                <a:latin typeface="+mn-lt"/>
              </a:rPr>
              <a:t>There are three JELF submission deadlines per year: February 15, June 15, and October 15.</a:t>
            </a:r>
          </a:p>
          <a:p>
            <a:endParaRPr lang="en-US" b="0" i="0" dirty="0">
              <a:solidFill>
                <a:srgbClr val="3D4A43"/>
              </a:solidFill>
              <a:effectLst/>
              <a:latin typeface="+mn-lt"/>
            </a:endParaRPr>
          </a:p>
          <a:p>
            <a:r>
              <a:rPr lang="en-US" altLang="en-US" dirty="0"/>
              <a:t>If you are considering an LOF application, you must first obtain approval from your Faculty Dean</a:t>
            </a:r>
            <a:endParaRPr lang="en-US" altLang="en-US" dirty="0">
              <a:latin typeface="+mn-lt"/>
            </a:endParaRPr>
          </a:p>
          <a:p>
            <a:pPr algn="l"/>
            <a:endParaRPr lang="en-US" altLang="en-US" dirty="0"/>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itchFamily="34" charset="0"/>
              </a:defRPr>
            </a:lvl1pPr>
            <a:lvl2pPr marL="729057" indent="-280406" eaLnBrk="0" hangingPunct="0">
              <a:defRPr b="1">
                <a:solidFill>
                  <a:schemeClr val="tx1"/>
                </a:solidFill>
                <a:latin typeface="Arial" pitchFamily="34" charset="0"/>
              </a:defRPr>
            </a:lvl2pPr>
            <a:lvl3pPr marL="1121626" indent="-224325" eaLnBrk="0" hangingPunct="0">
              <a:defRPr b="1">
                <a:solidFill>
                  <a:schemeClr val="tx1"/>
                </a:solidFill>
                <a:latin typeface="Arial" pitchFamily="34" charset="0"/>
              </a:defRPr>
            </a:lvl3pPr>
            <a:lvl4pPr marL="1570276" indent="-224325" eaLnBrk="0" hangingPunct="0">
              <a:defRPr b="1">
                <a:solidFill>
                  <a:schemeClr val="tx1"/>
                </a:solidFill>
                <a:latin typeface="Arial" pitchFamily="34" charset="0"/>
              </a:defRPr>
            </a:lvl4pPr>
            <a:lvl5pPr marL="2018927" indent="-224325" eaLnBrk="0" hangingPunct="0">
              <a:defRPr b="1">
                <a:solidFill>
                  <a:schemeClr val="tx1"/>
                </a:solidFill>
                <a:latin typeface="Arial" pitchFamily="34" charset="0"/>
              </a:defRPr>
            </a:lvl5pPr>
            <a:lvl6pPr marL="2467577" indent="-224325" eaLnBrk="0" fontAlgn="base" hangingPunct="0">
              <a:spcBef>
                <a:spcPct val="0"/>
              </a:spcBef>
              <a:spcAft>
                <a:spcPct val="0"/>
              </a:spcAft>
              <a:defRPr b="1">
                <a:solidFill>
                  <a:schemeClr val="tx1"/>
                </a:solidFill>
                <a:latin typeface="Arial" pitchFamily="34" charset="0"/>
              </a:defRPr>
            </a:lvl6pPr>
            <a:lvl7pPr marL="2916227" indent="-224325" eaLnBrk="0" fontAlgn="base" hangingPunct="0">
              <a:spcBef>
                <a:spcPct val="0"/>
              </a:spcBef>
              <a:spcAft>
                <a:spcPct val="0"/>
              </a:spcAft>
              <a:defRPr b="1">
                <a:solidFill>
                  <a:schemeClr val="tx1"/>
                </a:solidFill>
                <a:latin typeface="Arial" pitchFamily="34" charset="0"/>
              </a:defRPr>
            </a:lvl7pPr>
            <a:lvl8pPr marL="3364878" indent="-224325" eaLnBrk="0" fontAlgn="base" hangingPunct="0">
              <a:spcBef>
                <a:spcPct val="0"/>
              </a:spcBef>
              <a:spcAft>
                <a:spcPct val="0"/>
              </a:spcAft>
              <a:defRPr b="1">
                <a:solidFill>
                  <a:schemeClr val="tx1"/>
                </a:solidFill>
                <a:latin typeface="Arial" pitchFamily="34" charset="0"/>
              </a:defRPr>
            </a:lvl8pPr>
            <a:lvl9pPr marL="3813528" indent="-224325" eaLnBrk="0" fontAlgn="base" hangingPunct="0">
              <a:spcBef>
                <a:spcPct val="0"/>
              </a:spcBef>
              <a:spcAft>
                <a:spcPct val="0"/>
              </a:spcAft>
              <a:defRPr b="1">
                <a:solidFill>
                  <a:schemeClr val="tx1"/>
                </a:solidFill>
                <a:latin typeface="Arial" pitchFamily="34" charset="0"/>
              </a:defRPr>
            </a:lvl9pPr>
          </a:lstStyle>
          <a:p>
            <a:pPr eaLnBrk="1" hangingPunct="1"/>
            <a:fld id="{F1F0AF7A-9808-4CB5-AB10-E78002B58CC4}" type="slidenum">
              <a:rPr lang="en-US" altLang="en-US" b="0" smtClean="0"/>
              <a:pPr eaLnBrk="1" hangingPunct="1"/>
              <a:t>29</a:t>
            </a:fld>
            <a:endParaRPr lang="en-US" altLang="en-US" b="0"/>
          </a:p>
        </p:txBody>
      </p:sp>
    </p:spTree>
    <p:extLst>
      <p:ext uri="{BB962C8B-B14F-4D97-AF65-F5344CB8AC3E}">
        <p14:creationId xmlns:p14="http://schemas.microsoft.com/office/powerpoint/2010/main" val="12001131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r>
              <a:rPr lang="en-CA" sz="1200" dirty="0">
                <a:ea typeface="Calibri" panose="020F0502020204030204" pitchFamily="34" charset="0"/>
              </a:rPr>
              <a:t>The </a:t>
            </a:r>
            <a:r>
              <a:rPr lang="en-CA" sz="1200" b="1" dirty="0">
                <a:ea typeface="Calibri" panose="020F0502020204030204" pitchFamily="34" charset="0"/>
              </a:rPr>
              <a:t>Mitacs</a:t>
            </a:r>
            <a:r>
              <a:rPr lang="en-CA" sz="1200" dirty="0">
                <a:ea typeface="Calibri" panose="020F0502020204030204" pitchFamily="34" charset="0"/>
              </a:rPr>
              <a:t> </a:t>
            </a:r>
            <a:r>
              <a:rPr lang="en-CA" sz="1200" dirty="0" err="1">
                <a:ea typeface="Calibri" panose="020F0502020204030204" pitchFamily="34" charset="0"/>
              </a:rPr>
              <a:t>Globalink</a:t>
            </a:r>
            <a:r>
              <a:rPr lang="en-CA" sz="1200" dirty="0">
                <a:ea typeface="Calibri" panose="020F0502020204030204" pitchFamily="34" charset="0"/>
              </a:rPr>
              <a:t> Program supports Canadian-based research collaborations between Canada and select international partners by offering travel funding; allows </a:t>
            </a:r>
            <a:r>
              <a:rPr lang="en-US" sz="1200" dirty="0">
                <a:ea typeface="Calibri" panose="020F0502020204030204" pitchFamily="34" charset="0"/>
              </a:rPr>
              <a:t>senior undergraduate and graduate students (Master’s or PhD), and Postdoctoral Fellows to gain international research experience through a collaborative research experience. </a:t>
            </a:r>
            <a:endParaRPr lang="en-CA" sz="1200" dirty="0">
              <a:ea typeface="Calibri" panose="020F0502020204030204" pitchFamily="34" charset="0"/>
            </a:endParaRPr>
          </a:p>
          <a:p>
            <a:endParaRPr lang="en-US" sz="1200" dirty="0">
              <a:ea typeface="Calibri" panose="020F0502020204030204" pitchFamily="34" charset="0"/>
            </a:endParaRPr>
          </a:p>
          <a:p>
            <a:r>
              <a:rPr lang="en-US" sz="1200" dirty="0">
                <a:ea typeface="Calibri" panose="020F0502020204030204" pitchFamily="34" charset="0"/>
              </a:rPr>
              <a:t>Each project supported by the Program should not only support the priority research areas and objectives of McMaster, as outlined the summary of </a:t>
            </a:r>
            <a:r>
              <a:rPr lang="en-US" sz="1200" i="1" dirty="0">
                <a:ea typeface="Calibri" panose="020F0502020204030204" pitchFamily="34" charset="0"/>
              </a:rPr>
              <a:t>Research for a Brighter World: McMaster University’s Strategic Plan for Research 2018-2023 </a:t>
            </a:r>
            <a:r>
              <a:rPr lang="en-US" sz="1200" dirty="0">
                <a:ea typeface="Calibri" panose="020F0502020204030204" pitchFamily="34" charset="0"/>
              </a:rPr>
              <a:t>(</a:t>
            </a:r>
            <a:r>
              <a:rPr lang="en-US" sz="1200" u="sng" dirty="0">
                <a:solidFill>
                  <a:srgbClr val="0563C1"/>
                </a:solidFill>
                <a:ea typeface="Calibri" panose="020F0502020204030204" pitchFamily="34" charset="0"/>
                <a:hlinkClick r:id="rId3"/>
              </a:rPr>
              <a:t>https://macdrive.mcmaster.ca/f/80f1e8b26ee34e5f9d52/?dl=1</a:t>
            </a:r>
            <a:r>
              <a:rPr lang="en-US" sz="1200" dirty="0">
                <a:ea typeface="Calibri" panose="020F0502020204030204" pitchFamily="34" charset="0"/>
              </a:rPr>
              <a:t>), but also provide benefits for Canada. </a:t>
            </a:r>
            <a:endParaRPr lang="en-CA" sz="1200" dirty="0">
              <a:ea typeface="Calibri" panose="020F0502020204030204" pitchFamily="34" charset="0"/>
            </a:endParaRPr>
          </a:p>
          <a:p>
            <a:r>
              <a:rPr lang="en-US" sz="1200" b="1" dirty="0">
                <a:ea typeface="Calibri" panose="020F0502020204030204" pitchFamily="34" charset="0"/>
              </a:rPr>
              <a:t>Stream 1:  unlimited number </a:t>
            </a:r>
            <a:r>
              <a:rPr lang="en-US" sz="1200" dirty="0">
                <a:ea typeface="Calibri" panose="020F0502020204030204" pitchFamily="34" charset="0"/>
              </a:rPr>
              <a:t>of Inbound and Outbound applications with </a:t>
            </a:r>
            <a:r>
              <a:rPr lang="en-US" sz="1200" dirty="0" err="1">
                <a:ea typeface="Calibri" panose="020F0502020204030204" pitchFamily="34" charset="0"/>
              </a:rPr>
              <a:t>Mitacs</a:t>
            </a:r>
            <a:r>
              <a:rPr lang="en-US" sz="1200" dirty="0">
                <a:ea typeface="Calibri" panose="020F0502020204030204" pitchFamily="34" charset="0"/>
              </a:rPr>
              <a:t> international partners,</a:t>
            </a:r>
            <a:endParaRPr lang="en-CA" sz="1200" dirty="0">
              <a:ea typeface="Calibri" panose="020F0502020204030204" pitchFamily="34" charset="0"/>
            </a:endParaRPr>
          </a:p>
          <a:p>
            <a:r>
              <a:rPr lang="en-US" sz="1200" b="1" dirty="0">
                <a:ea typeface="Calibri" panose="020F0502020204030204" pitchFamily="34" charset="0"/>
              </a:rPr>
              <a:t>Stream 2 – fixed allocation of 22 </a:t>
            </a:r>
            <a:r>
              <a:rPr lang="en-US" sz="1200" dirty="0">
                <a:ea typeface="Calibri" panose="020F0502020204030204" pitchFamily="34" charset="0"/>
              </a:rPr>
              <a:t>Inbound and Outbound applications with institutions from </a:t>
            </a:r>
            <a:r>
              <a:rPr lang="en-US" sz="1200" dirty="0" err="1">
                <a:ea typeface="Calibri" panose="020F0502020204030204" pitchFamily="34" charset="0"/>
              </a:rPr>
              <a:t>Mitacs</a:t>
            </a:r>
            <a:r>
              <a:rPr lang="en-US" sz="1200" dirty="0">
                <a:ea typeface="Calibri" panose="020F0502020204030204" pitchFamily="34" charset="0"/>
              </a:rPr>
              <a:t>-eligible countries/regions</a:t>
            </a:r>
            <a:endParaRPr lang="en-CA" sz="1200" dirty="0">
              <a:ea typeface="Calibri" panose="020F0502020204030204" pitchFamily="34" charset="0"/>
            </a:endParaRPr>
          </a:p>
          <a:p>
            <a:r>
              <a:rPr lang="en-CA" sz="1200" b="1" u="sng" dirty="0">
                <a:ea typeface="Calibri" panose="020F0502020204030204" pitchFamily="34" charset="0"/>
              </a:rPr>
              <a:t>Stream 1:  </a:t>
            </a:r>
            <a:r>
              <a:rPr lang="en-CA" sz="1200" dirty="0">
                <a:ea typeface="Calibri" panose="020F0502020204030204" pitchFamily="34" charset="0"/>
              </a:rPr>
              <a:t>Applications are accepted on a continuous basis. Submit your applications to ROADS (</a:t>
            </a:r>
            <a:r>
              <a:rPr lang="en-CA" sz="1200" u="sng" dirty="0">
                <a:solidFill>
                  <a:srgbClr val="0563C1"/>
                </a:solidFill>
                <a:ea typeface="Calibri" panose="020F0502020204030204" pitchFamily="34" charset="0"/>
                <a:hlinkClick r:id="rId4"/>
              </a:rPr>
              <a:t>dumitrm@mcmaster.ca</a:t>
            </a:r>
            <a:r>
              <a:rPr lang="en-CA" sz="1200" dirty="0">
                <a:ea typeface="Calibri" panose="020F0502020204030204" pitchFamily="34" charset="0"/>
              </a:rPr>
              <a:t>) for review and approval for submission. Following the institutional review applications will be submitted to Mitacs.</a:t>
            </a:r>
          </a:p>
          <a:p>
            <a:r>
              <a:rPr lang="en-CA" sz="1200" dirty="0">
                <a:ea typeface="Calibri" panose="020F0502020204030204" pitchFamily="34" charset="0"/>
              </a:rPr>
              <a:t> </a:t>
            </a:r>
            <a:r>
              <a:rPr lang="en-CA" sz="1200" b="1" u="sng" dirty="0">
                <a:ea typeface="Calibri" panose="020F0502020204030204" pitchFamily="34" charset="0"/>
              </a:rPr>
              <a:t>Stream 2:  </a:t>
            </a:r>
            <a:r>
              <a:rPr lang="en-CA" sz="1200" b="0" u="none" dirty="0">
                <a:ea typeface="Calibri" panose="020F0502020204030204" pitchFamily="34" charset="0"/>
              </a:rPr>
              <a:t>Not </a:t>
            </a:r>
            <a:r>
              <a:rPr lang="en-CA" sz="1200" b="0" u="none">
                <a:ea typeface="Calibri" panose="020F0502020204030204" pitchFamily="34" charset="0"/>
              </a:rPr>
              <a:t>currently active </a:t>
            </a:r>
            <a:endParaRPr lang="en-CA" sz="1200" dirty="0">
              <a:ea typeface="Calibri" panose="020F0502020204030204" pitchFamily="34" charset="0"/>
            </a:endParaRPr>
          </a:p>
          <a:p>
            <a:r>
              <a:rPr lang="en-CA" sz="1200" dirty="0">
                <a:ea typeface="Calibri" panose="020F0502020204030204" pitchFamily="34" charset="0"/>
              </a:rPr>
              <a:t>- Due to the limited allocation </a:t>
            </a:r>
            <a:r>
              <a:rPr lang="en-CA" sz="1200" b="1" dirty="0">
                <a:ea typeface="Calibri" panose="020F0502020204030204" pitchFamily="34" charset="0"/>
              </a:rPr>
              <a:t>for Stream 2</a:t>
            </a:r>
            <a:r>
              <a:rPr lang="en-CA" sz="1200" dirty="0">
                <a:ea typeface="Calibri" panose="020F0502020204030204" pitchFamily="34" charset="0"/>
              </a:rPr>
              <a:t>, applications submitted might undergo an internal review using Mitacs’ selection criteria. </a:t>
            </a:r>
            <a:r>
              <a:rPr lang="en-CA" sz="1200" spc="15" dirty="0">
                <a:solidFill>
                  <a:srgbClr val="000000"/>
                </a:solidFill>
                <a:ea typeface="Calibri" panose="020F0502020204030204" pitchFamily="34" charset="0"/>
              </a:rPr>
              <a:t>Within 12 weeks of submission, Mitacs will contact participants about the outcome of the application. Travel must take place within a year from the </a:t>
            </a:r>
            <a:r>
              <a:rPr lang="en-CA" sz="1200" dirty="0">
                <a:ea typeface="Calibri" panose="020F0502020204030204" pitchFamily="34" charset="0"/>
              </a:rPr>
              <a:t>funding decision date. </a:t>
            </a:r>
            <a:endParaRPr lang="en-CA" altLang="en-US" sz="1200" dirty="0"/>
          </a:p>
          <a:p>
            <a:pPr marL="0" marR="0">
              <a:spcBef>
                <a:spcPts val="0"/>
              </a:spcBef>
              <a:spcAft>
                <a:spcPts val="0"/>
              </a:spcAft>
            </a:pPr>
            <a:endParaRPr lang="en-CA" altLang="en-US" dirty="0"/>
          </a:p>
        </p:txBody>
      </p:sp>
      <p:sp>
        <p:nvSpPr>
          <p:cNvPr id="24580" name="Slide Number Placeholder 3"/>
          <p:cNvSpPr>
            <a:spLocks noGrp="1"/>
          </p:cNvSpPr>
          <p:nvPr>
            <p:ph type="sldNum" sz="quarter" idx="5"/>
          </p:nvPr>
        </p:nvSpPr>
        <p:spPr>
          <a:noFill/>
        </p:spPr>
        <p:txBody>
          <a:bodyPr/>
          <a:lstStyle>
            <a:lvl1pPr defTabSz="912879">
              <a:spcBef>
                <a:spcPct val="30000"/>
              </a:spcBef>
              <a:defRPr sz="1200">
                <a:solidFill>
                  <a:schemeClr val="tx1"/>
                </a:solidFill>
                <a:latin typeface="Univers 57 Condensed" pitchFamily="34" charset="0"/>
              </a:defRPr>
            </a:lvl1pPr>
            <a:lvl2pPr marL="727500" indent="-278849" defTabSz="912879">
              <a:spcBef>
                <a:spcPct val="30000"/>
              </a:spcBef>
              <a:defRPr sz="1200">
                <a:solidFill>
                  <a:schemeClr val="tx1"/>
                </a:solidFill>
                <a:latin typeface="Univers 57 Condensed" pitchFamily="34" charset="0"/>
              </a:defRPr>
            </a:lvl2pPr>
            <a:lvl3pPr marL="1120069" indent="-222768" defTabSz="912879">
              <a:spcBef>
                <a:spcPct val="30000"/>
              </a:spcBef>
              <a:defRPr sz="1200">
                <a:solidFill>
                  <a:schemeClr val="tx1"/>
                </a:solidFill>
                <a:latin typeface="Univers 57 Condensed" pitchFamily="34" charset="0"/>
              </a:defRPr>
            </a:lvl3pPr>
            <a:lvl4pPr marL="1568719" indent="-222768" defTabSz="912879">
              <a:spcBef>
                <a:spcPct val="30000"/>
              </a:spcBef>
              <a:defRPr sz="1200">
                <a:solidFill>
                  <a:schemeClr val="tx1"/>
                </a:solidFill>
                <a:latin typeface="Univers 57 Condensed" pitchFamily="34" charset="0"/>
              </a:defRPr>
            </a:lvl4pPr>
            <a:lvl5pPr marL="2017369" indent="-222768" defTabSz="912879">
              <a:spcBef>
                <a:spcPct val="30000"/>
              </a:spcBef>
              <a:defRPr sz="1200">
                <a:solidFill>
                  <a:schemeClr val="tx1"/>
                </a:solidFill>
                <a:latin typeface="Univers 57 Condensed" pitchFamily="34" charset="0"/>
              </a:defRPr>
            </a:lvl5pPr>
            <a:lvl6pPr marL="2466020" indent="-222768" defTabSz="912879" eaLnBrk="0" fontAlgn="base" hangingPunct="0">
              <a:spcBef>
                <a:spcPct val="30000"/>
              </a:spcBef>
              <a:spcAft>
                <a:spcPct val="0"/>
              </a:spcAft>
              <a:defRPr sz="1200">
                <a:solidFill>
                  <a:schemeClr val="tx1"/>
                </a:solidFill>
                <a:latin typeface="Univers 57 Condensed" pitchFamily="34" charset="0"/>
              </a:defRPr>
            </a:lvl6pPr>
            <a:lvl7pPr marL="2914670" indent="-222768" defTabSz="912879" eaLnBrk="0" fontAlgn="base" hangingPunct="0">
              <a:spcBef>
                <a:spcPct val="30000"/>
              </a:spcBef>
              <a:spcAft>
                <a:spcPct val="0"/>
              </a:spcAft>
              <a:defRPr sz="1200">
                <a:solidFill>
                  <a:schemeClr val="tx1"/>
                </a:solidFill>
                <a:latin typeface="Univers 57 Condensed" pitchFamily="34" charset="0"/>
              </a:defRPr>
            </a:lvl7pPr>
            <a:lvl8pPr marL="3363320" indent="-222768" defTabSz="912879" eaLnBrk="0" fontAlgn="base" hangingPunct="0">
              <a:spcBef>
                <a:spcPct val="30000"/>
              </a:spcBef>
              <a:spcAft>
                <a:spcPct val="0"/>
              </a:spcAft>
              <a:defRPr sz="1200">
                <a:solidFill>
                  <a:schemeClr val="tx1"/>
                </a:solidFill>
                <a:latin typeface="Univers 57 Condensed" pitchFamily="34" charset="0"/>
              </a:defRPr>
            </a:lvl8pPr>
            <a:lvl9pPr marL="3811971" indent="-222768" defTabSz="912879" eaLnBrk="0" fontAlgn="base" hangingPunct="0">
              <a:spcBef>
                <a:spcPct val="30000"/>
              </a:spcBef>
              <a:spcAft>
                <a:spcPct val="0"/>
              </a:spcAft>
              <a:defRPr sz="1200">
                <a:solidFill>
                  <a:schemeClr val="tx1"/>
                </a:solidFill>
                <a:latin typeface="Univers 57 Condensed" pitchFamily="34" charset="0"/>
              </a:defRPr>
            </a:lvl9pPr>
          </a:lstStyle>
          <a:p>
            <a:pPr>
              <a:spcBef>
                <a:spcPct val="0"/>
              </a:spcBef>
            </a:pPr>
            <a:fld id="{A6B9DD4E-0FCB-4AF8-90BC-1B2CF7D32F25}" type="slidenum">
              <a:rPr lang="en-US" altLang="en-US">
                <a:solidFill>
                  <a:prstClr val="black"/>
                </a:solidFill>
              </a:rPr>
              <a:pPr>
                <a:spcBef>
                  <a:spcPct val="0"/>
                </a:spcBef>
              </a:pPr>
              <a:t>30</a:t>
            </a:fld>
            <a:endParaRPr lang="en-US" altLang="en-US">
              <a:solidFill>
                <a:prstClr val="black"/>
              </a:solidFill>
            </a:endParaRPr>
          </a:p>
        </p:txBody>
      </p:sp>
    </p:spTree>
    <p:extLst>
      <p:ext uri="{BB962C8B-B14F-4D97-AF65-F5344CB8AC3E}">
        <p14:creationId xmlns:p14="http://schemas.microsoft.com/office/powerpoint/2010/main" val="4404315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722EF169-7C45-4925-960D-FEC29DB40C0A}" type="slidenum">
              <a:rPr lang="en-CA" smtClean="0"/>
              <a:t>31</a:t>
            </a:fld>
            <a:endParaRPr lang="en-CA"/>
          </a:p>
        </p:txBody>
      </p:sp>
    </p:spTree>
    <p:extLst>
      <p:ext uri="{BB962C8B-B14F-4D97-AF65-F5344CB8AC3E}">
        <p14:creationId xmlns:p14="http://schemas.microsoft.com/office/powerpoint/2010/main" val="171426582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dirty="0">
                <a:ea typeface="Calibri" panose="020F0502020204030204" pitchFamily="34" charset="0"/>
              </a:rPr>
              <a:t>The CFI IF</a:t>
            </a:r>
            <a:r>
              <a:rPr lang="en-CA" sz="1200" b="1" dirty="0">
                <a:ea typeface="Calibri" panose="020F0502020204030204" pitchFamily="34" charset="0"/>
              </a:rPr>
              <a:t> </a:t>
            </a:r>
            <a:r>
              <a:rPr lang="en-CA" sz="1200" dirty="0">
                <a:ea typeface="Calibri" panose="020F0502020204030204" pitchFamily="34" charset="0"/>
              </a:rPr>
              <a:t>supports the modernization, acquisition, development or leasing of research infrastructure that:</a:t>
            </a:r>
          </a:p>
          <a:p>
            <a:pPr marL="349415" indent="-349415">
              <a:buSzPts val="1000"/>
              <a:buFont typeface="Symbol" panose="05050102010706020507" pitchFamily="18" charset="2"/>
              <a:buChar char=""/>
              <a:tabLst>
                <a:tab pos="465887" algn="l"/>
              </a:tabLst>
            </a:pPr>
            <a:r>
              <a:rPr lang="en-CA" sz="1200" dirty="0">
                <a:ea typeface="Times New Roman" panose="02020603050405020304" pitchFamily="18" charset="0"/>
              </a:rPr>
              <a:t>enables cutting-edge, globally competitive research or technology development activities in areas of strategic institutional priority;</a:t>
            </a:r>
            <a:endParaRPr lang="en-CA" sz="1200" dirty="0">
              <a:ea typeface="Calibri" panose="020F0502020204030204" pitchFamily="34" charset="0"/>
            </a:endParaRPr>
          </a:p>
          <a:p>
            <a:pPr marL="349415" indent="-349415">
              <a:buSzPts val="1000"/>
              <a:buFont typeface="Symbol" panose="05050102010706020507" pitchFamily="18" charset="2"/>
              <a:buChar char=""/>
              <a:tabLst>
                <a:tab pos="465887" algn="l"/>
              </a:tabLst>
            </a:pPr>
            <a:r>
              <a:rPr lang="en-CA" sz="1200" dirty="0">
                <a:ea typeface="Times New Roman" panose="02020603050405020304" pitchFamily="18" charset="0"/>
              </a:rPr>
              <a:t>enhances research capacity by forging productive partnerships within and among institutions, sectors and disciplines for the effective and sustainable use of the research infrastructure and facilities; and</a:t>
            </a:r>
            <a:endParaRPr lang="en-CA" sz="1200" dirty="0">
              <a:ea typeface="Calibri" panose="020F0502020204030204" pitchFamily="34" charset="0"/>
            </a:endParaRPr>
          </a:p>
          <a:p>
            <a:pPr marL="349415" indent="-349415">
              <a:buSzPts val="1000"/>
              <a:buFont typeface="Symbol" panose="05050102010706020507" pitchFamily="18" charset="2"/>
              <a:buChar char=""/>
              <a:tabLst>
                <a:tab pos="465887" algn="l"/>
              </a:tabLst>
            </a:pPr>
            <a:r>
              <a:rPr lang="en-CA" sz="1200" dirty="0">
                <a:ea typeface="Times New Roman" panose="02020603050405020304" pitchFamily="18" charset="0"/>
              </a:rPr>
              <a:t>generates social, health, environmental and/or economic benefits for Canadians, including better training and improved skills for highly qualified personnel, through appropriate pathways.   </a:t>
            </a:r>
            <a:endParaRPr lang="en-CA" sz="1200" dirty="0">
              <a:ea typeface="Calibri" panose="020F0502020204030204" pitchFamily="34" charset="0"/>
            </a:endParaRPr>
          </a:p>
          <a:p>
            <a:r>
              <a:rPr lang="en-CA" sz="1200" dirty="0">
                <a:ea typeface="Calibri" panose="020F0502020204030204" pitchFamily="34" charset="0"/>
              </a:rPr>
              <a:t>The CFI will provide a maximum of 40% of total project costs to successful projects. It is anticipated that a further 40% will be requested from Ontario’s Ministry of Colleges and Universities (MCU) and, if applicable, the provinces of other participating institutions. The remaining 20% is traditionally provided through vendor discounts, institutional and/or other eligible sources.  </a:t>
            </a:r>
          </a:p>
          <a:p>
            <a:endParaRPr lang="en-US" altLang="en-US" sz="1200" dirty="0"/>
          </a:p>
          <a:p>
            <a:r>
              <a:rPr lang="en-CA" sz="1200" b="1" dirty="0">
                <a:ea typeface="Calibri" panose="020F0502020204030204" pitchFamily="34" charset="0"/>
              </a:rPr>
              <a:t>MCMASTER’S INTERNAL SELECTION PROCESS</a:t>
            </a:r>
            <a:endParaRPr lang="en-CA" sz="1200" dirty="0">
              <a:ea typeface="Calibri" panose="020F0502020204030204" pitchFamily="34" charset="0"/>
            </a:endParaRPr>
          </a:p>
          <a:p>
            <a:r>
              <a:rPr lang="en-CA" sz="1200" dirty="0">
                <a:ea typeface="Calibri" panose="020F0502020204030204" pitchFamily="34" charset="0"/>
              </a:rPr>
              <a:t>The CFI sets the institutional allocation.  McMaster’s allocation for the 2023 competition was a bit over 45M; however, usually the allocation might not be sufficient to allow the submission of all proposals.  Institutions have to be highly strategic in the proposals selected for development and submission, choosing only those which are the most competitive. </a:t>
            </a:r>
          </a:p>
          <a:p>
            <a:r>
              <a:rPr lang="en-CA" sz="1200" dirty="0">
                <a:ea typeface="Calibri" panose="020F0502020204030204" pitchFamily="34" charset="0"/>
              </a:rPr>
              <a:t>Complex applications with a lengthy prep process; </a:t>
            </a:r>
            <a:r>
              <a:rPr lang="en-US" sz="1200" dirty="0"/>
              <a:t>internal pre-application and selection process – already ongoing; </a:t>
            </a:r>
            <a:endParaRPr lang="en-US" sz="1200" dirty="0">
              <a:ea typeface="Times New Roman" panose="02020603050405020304" pitchFamily="18" charset="0"/>
            </a:endParaRPr>
          </a:p>
          <a:p>
            <a:pPr marL="0" marR="0">
              <a:spcBef>
                <a:spcPts val="0"/>
              </a:spcBef>
              <a:spcAft>
                <a:spcPts val="0"/>
              </a:spcAft>
            </a:pPr>
            <a:r>
              <a:rPr lang="en-CA" altLang="en-US" sz="1200" dirty="0"/>
              <a:t>Next competition deadline is TBD but likely 2026. </a:t>
            </a:r>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itchFamily="34" charset="0"/>
              </a:defRPr>
            </a:lvl1pPr>
            <a:lvl2pPr marL="729057" indent="-280406" eaLnBrk="0" hangingPunct="0">
              <a:defRPr b="1">
                <a:solidFill>
                  <a:schemeClr val="tx1"/>
                </a:solidFill>
                <a:latin typeface="Arial" pitchFamily="34" charset="0"/>
              </a:defRPr>
            </a:lvl2pPr>
            <a:lvl3pPr marL="1121626" indent="-224325" eaLnBrk="0" hangingPunct="0">
              <a:defRPr b="1">
                <a:solidFill>
                  <a:schemeClr val="tx1"/>
                </a:solidFill>
                <a:latin typeface="Arial" pitchFamily="34" charset="0"/>
              </a:defRPr>
            </a:lvl3pPr>
            <a:lvl4pPr marL="1570276" indent="-224325" eaLnBrk="0" hangingPunct="0">
              <a:defRPr b="1">
                <a:solidFill>
                  <a:schemeClr val="tx1"/>
                </a:solidFill>
                <a:latin typeface="Arial" pitchFamily="34" charset="0"/>
              </a:defRPr>
            </a:lvl4pPr>
            <a:lvl5pPr marL="2018927" indent="-224325" eaLnBrk="0" hangingPunct="0">
              <a:defRPr b="1">
                <a:solidFill>
                  <a:schemeClr val="tx1"/>
                </a:solidFill>
                <a:latin typeface="Arial" pitchFamily="34" charset="0"/>
              </a:defRPr>
            </a:lvl5pPr>
            <a:lvl6pPr marL="2467577" indent="-224325" eaLnBrk="0" fontAlgn="base" hangingPunct="0">
              <a:spcBef>
                <a:spcPct val="0"/>
              </a:spcBef>
              <a:spcAft>
                <a:spcPct val="0"/>
              </a:spcAft>
              <a:defRPr b="1">
                <a:solidFill>
                  <a:schemeClr val="tx1"/>
                </a:solidFill>
                <a:latin typeface="Arial" pitchFamily="34" charset="0"/>
              </a:defRPr>
            </a:lvl6pPr>
            <a:lvl7pPr marL="2916227" indent="-224325" eaLnBrk="0" fontAlgn="base" hangingPunct="0">
              <a:spcBef>
                <a:spcPct val="0"/>
              </a:spcBef>
              <a:spcAft>
                <a:spcPct val="0"/>
              </a:spcAft>
              <a:defRPr b="1">
                <a:solidFill>
                  <a:schemeClr val="tx1"/>
                </a:solidFill>
                <a:latin typeface="Arial" pitchFamily="34" charset="0"/>
              </a:defRPr>
            </a:lvl7pPr>
            <a:lvl8pPr marL="3364878" indent="-224325" eaLnBrk="0" fontAlgn="base" hangingPunct="0">
              <a:spcBef>
                <a:spcPct val="0"/>
              </a:spcBef>
              <a:spcAft>
                <a:spcPct val="0"/>
              </a:spcAft>
              <a:defRPr b="1">
                <a:solidFill>
                  <a:schemeClr val="tx1"/>
                </a:solidFill>
                <a:latin typeface="Arial" pitchFamily="34" charset="0"/>
              </a:defRPr>
            </a:lvl8pPr>
            <a:lvl9pPr marL="3813528" indent="-224325" eaLnBrk="0" fontAlgn="base" hangingPunct="0">
              <a:spcBef>
                <a:spcPct val="0"/>
              </a:spcBef>
              <a:spcAft>
                <a:spcPct val="0"/>
              </a:spcAft>
              <a:defRPr b="1">
                <a:solidFill>
                  <a:schemeClr val="tx1"/>
                </a:solidFill>
                <a:latin typeface="Arial" pitchFamily="34" charset="0"/>
              </a:defRPr>
            </a:lvl9pPr>
          </a:lstStyle>
          <a:p>
            <a:pPr eaLnBrk="1" hangingPunct="1"/>
            <a:fld id="{E6D6EB05-9C5E-4B4C-AE9D-4B0F9A449AC4}" type="slidenum">
              <a:rPr lang="en-US" altLang="en-US" b="0" smtClean="0"/>
              <a:pPr eaLnBrk="1" hangingPunct="1"/>
              <a:t>32</a:t>
            </a:fld>
            <a:endParaRPr lang="en-US" altLang="en-US" b="0"/>
          </a:p>
        </p:txBody>
      </p:sp>
    </p:spTree>
    <p:extLst>
      <p:ext uri="{BB962C8B-B14F-4D97-AF65-F5344CB8AC3E}">
        <p14:creationId xmlns:p14="http://schemas.microsoft.com/office/powerpoint/2010/main" val="662040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xfrm>
            <a:off x="1143000" y="685800"/>
            <a:ext cx="4572000" cy="3429000"/>
          </a:xfrm>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dirty="0"/>
              <a:t>The Ontario Research Fund – Research Excellence (ORF-RE) program provides funding to support up to one third of the total operational costs of major leading-edge, transformative, and internationally significant research projects of strategic value to Ontario. The remaining two thirds must come from a combination of private sector and McMaster University cash and in-kind contributions.</a:t>
            </a:r>
            <a:r>
              <a:rPr lang="en-US" sz="1200" dirty="0">
                <a:solidFill>
                  <a:srgbClr val="212529"/>
                </a:solidFill>
              </a:rPr>
              <a:t> Competitions are held approximately every two years, with the Call for Round 12 due September 27, 2023.</a:t>
            </a:r>
            <a:endParaRPr lang="en-US" sz="1200" dirty="0"/>
          </a:p>
          <a:p>
            <a:endParaRPr lang="en-US" sz="1200" dirty="0"/>
          </a:p>
          <a:p>
            <a:r>
              <a:rPr lang="en-US" sz="1200" dirty="0"/>
              <a:t>ORF-RE Round 12 (2023) had two application funding tiers (inclusive of both direct and indirect costs)</a:t>
            </a:r>
          </a:p>
          <a:p>
            <a:pPr marL="174708" indent="-174708">
              <a:buFont typeface="Arial" panose="020B0604020202020204" pitchFamily="34" charset="0"/>
              <a:buChar char="•"/>
            </a:pPr>
            <a:r>
              <a:rPr lang="en-US" sz="1200" dirty="0"/>
              <a:t>Stream 1 – Basic and Applied Research. Funded projects from $500,000 to $2,000,000 (five years)</a:t>
            </a:r>
          </a:p>
          <a:p>
            <a:pPr marL="631908" marR="0" lvl="1" indent="-17470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t>1/3 of the remainder (cash and in-kind) coming from the applicant institution(s) and/or non-private sector partners, and 1/3 from private sector partners</a:t>
            </a:r>
            <a:endParaRPr lang="en-US" sz="1200" dirty="0"/>
          </a:p>
          <a:p>
            <a:pPr marL="174708" indent="-174708">
              <a:buFont typeface="Arial" panose="020B0604020202020204" pitchFamily="34" charset="0"/>
              <a:buChar char="•"/>
            </a:pPr>
            <a:r>
              <a:rPr lang="en-US" sz="1200" dirty="0"/>
              <a:t>Stream 2 – Experimental Research. Funded projects from $300,000 to $2,000,000 (four years)</a:t>
            </a:r>
          </a:p>
          <a:p>
            <a:pPr marL="631908" lvl="1" indent="-174708">
              <a:buFont typeface="Arial" panose="020B0604020202020204" pitchFamily="34" charset="0"/>
              <a:buChar char="•"/>
            </a:pPr>
            <a:r>
              <a:rPr lang="en-US" altLang="en-US" sz="1200" dirty="0"/>
              <a:t>Blended budget model is acceptable where 2/3 of the total project costs is a combination of institutional and private sector partner contributions</a:t>
            </a:r>
            <a:endParaRPr lang="en-US" sz="1200" dirty="0"/>
          </a:p>
          <a:p>
            <a:pPr algn="l"/>
            <a:endParaRPr lang="en-US" sz="1200" dirty="0">
              <a:solidFill>
                <a:srgbClr val="212529"/>
              </a:solidFill>
            </a:endParaRPr>
          </a:p>
          <a:p>
            <a:pPr algn="l"/>
            <a:r>
              <a:rPr lang="en-US" sz="1200" dirty="0">
                <a:solidFill>
                  <a:srgbClr val="212529"/>
                </a:solidFill>
              </a:rPr>
              <a:t>The ORF-RE grant can be used for the following: </a:t>
            </a:r>
          </a:p>
          <a:p>
            <a:pPr algn="l"/>
            <a:r>
              <a:rPr lang="en-US" sz="1200" dirty="0">
                <a:solidFill>
                  <a:srgbClr val="212529"/>
                </a:solidFill>
              </a:rPr>
              <a:t>Salaries and benefits</a:t>
            </a:r>
          </a:p>
          <a:p>
            <a:pPr marL="174708" indent="-174708">
              <a:buFont typeface="Arial" panose="020B0604020202020204" pitchFamily="34" charset="0"/>
              <a:buChar char="•"/>
            </a:pPr>
            <a:r>
              <a:rPr lang="en-US" sz="1200" dirty="0">
                <a:solidFill>
                  <a:srgbClr val="212529"/>
                </a:solidFill>
              </a:rPr>
              <a:t>Facilities and equipment (up to 10%)</a:t>
            </a:r>
          </a:p>
          <a:p>
            <a:pPr marL="174708" indent="-174708">
              <a:buFont typeface="Arial" panose="020B0604020202020204" pitchFamily="34" charset="0"/>
              <a:buChar char="•"/>
            </a:pPr>
            <a:r>
              <a:rPr lang="en-US" sz="1200" dirty="0">
                <a:solidFill>
                  <a:srgbClr val="212529"/>
                </a:solidFill>
              </a:rPr>
              <a:t>Management and administration (up to 10%)</a:t>
            </a:r>
          </a:p>
          <a:p>
            <a:pPr marL="174708" indent="-174708">
              <a:buFont typeface="Arial" panose="020B0604020202020204" pitchFamily="34" charset="0"/>
              <a:buChar char="•"/>
            </a:pPr>
            <a:r>
              <a:rPr lang="en-US" sz="1200" dirty="0">
                <a:solidFill>
                  <a:srgbClr val="212529"/>
                </a:solidFill>
              </a:rPr>
              <a:t>Other direct research costs (e.g., materials, fieldwork expenses, dissemination of research)</a:t>
            </a:r>
          </a:p>
          <a:p>
            <a:pPr marL="174708" indent="-174708">
              <a:buFont typeface="Arial" panose="020B0604020202020204" pitchFamily="34" charset="0"/>
              <a:buChar char="•"/>
            </a:pPr>
            <a:r>
              <a:rPr lang="en-US" sz="1200" b="1" dirty="0">
                <a:solidFill>
                  <a:srgbClr val="212529"/>
                </a:solidFill>
              </a:rPr>
              <a:t>Overhead costs associated with conducting the research project (40% indirect costs)</a:t>
            </a:r>
          </a:p>
          <a:p>
            <a:pPr marL="174708" indent="-174708">
              <a:buFont typeface="Arial" panose="020B0604020202020204" pitchFamily="34" charset="0"/>
              <a:buChar char="•"/>
            </a:pPr>
            <a:endParaRPr lang="en-US" sz="1200" dirty="0">
              <a:solidFill>
                <a:srgbClr val="212529"/>
              </a:solidFill>
            </a:endParaRPr>
          </a:p>
          <a:p>
            <a:pPr marL="174708" marR="0" lvl="0" indent="-17470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Please submit EOI form to your ADR and ROADS ASAP as the form was originally due on July 5th. Faculty endorsement is required to go ahead with the application. If interested, please notify your ADR as soon as possible. </a:t>
            </a:r>
            <a:br>
              <a:rPr lang="en-US" sz="1800" dirty="0">
                <a:effectLst/>
                <a:latin typeface="Segoe UI" panose="020B0502040204020203" pitchFamily="34" charset="0"/>
              </a:rPr>
            </a:br>
            <a:br>
              <a:rPr lang="en-US" sz="1800" dirty="0">
                <a:effectLst/>
                <a:latin typeface="Segoe UI" panose="020B0502040204020203" pitchFamily="34" charset="0"/>
              </a:rPr>
            </a:br>
            <a:r>
              <a:rPr lang="en-US" sz="1800" dirty="0">
                <a:effectLst/>
                <a:latin typeface="Segoe UI" panose="020B0502040204020203" pitchFamily="34" charset="0"/>
              </a:rPr>
              <a:t>ROADS is finalizing our guidance document to be shared with approved applicants.</a:t>
            </a:r>
            <a:endParaRPr lang="en-US" sz="1800" dirty="0">
              <a:effectLst/>
              <a:latin typeface="Arial" panose="020B0604020202020204" pitchFamily="34" charset="0"/>
            </a:endParaRPr>
          </a:p>
          <a:p>
            <a:pPr marL="174708" indent="-174708">
              <a:buFont typeface="Arial" panose="020B0604020202020204" pitchFamily="34" charset="0"/>
              <a:buChar char="•"/>
            </a:pPr>
            <a:endParaRPr lang="en-US" sz="1200" dirty="0">
              <a:solidFill>
                <a:srgbClr val="212529"/>
              </a:solidFill>
            </a:endParaRPr>
          </a:p>
          <a:p>
            <a:pPr lvl="0" algn="l">
              <a:buFont typeface="Arial" panose="020B0604020202020204" pitchFamily="34" charset="0"/>
              <a:buNone/>
            </a:pPr>
            <a:endParaRPr lang="en-US" sz="1200" dirty="0">
              <a:solidFill>
                <a:srgbClr val="212529"/>
              </a:solidFill>
            </a:endParaRPr>
          </a:p>
          <a:p>
            <a:endParaRPr lang="en-US" altLang="en-US" dirty="0"/>
          </a:p>
        </p:txBody>
      </p:sp>
    </p:spTree>
    <p:extLst>
      <p:ext uri="{BB962C8B-B14F-4D97-AF65-F5344CB8AC3E}">
        <p14:creationId xmlns:p14="http://schemas.microsoft.com/office/powerpoint/2010/main" val="1070792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722EF169-7C45-4925-960D-FEC29DB40C0A}" type="slidenum">
              <a:rPr lang="en-CA" smtClean="0"/>
              <a:t>4</a:t>
            </a:fld>
            <a:endParaRPr lang="en-CA"/>
          </a:p>
        </p:txBody>
      </p:sp>
    </p:spTree>
    <p:extLst>
      <p:ext uri="{BB962C8B-B14F-4D97-AF65-F5344CB8AC3E}">
        <p14:creationId xmlns:p14="http://schemas.microsoft.com/office/powerpoint/2010/main" val="7364637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dirty="0">
                <a:ea typeface="Times New Roman" panose="02020603050405020304" pitchFamily="18" charset="0"/>
              </a:rPr>
              <a:t>The CREATE Program supports the training of teams of highly qualified students and postdoctoral fellows from Canada and abroad through the development of innovative training programs that: </a:t>
            </a:r>
            <a:endParaRPr lang="en-CA" sz="1200" dirty="0">
              <a:ea typeface="Times New Roman" panose="02020603050405020304" pitchFamily="18" charset="0"/>
            </a:endParaRPr>
          </a:p>
          <a:p>
            <a:pPr marL="349415" indent="-349415">
              <a:buFont typeface="Symbol" panose="05050102010706020507" pitchFamily="18" charset="2"/>
              <a:buChar char=""/>
              <a:tabLst>
                <a:tab pos="698830" algn="l"/>
              </a:tabLst>
            </a:pPr>
            <a:r>
              <a:rPr lang="en-US" sz="1200" dirty="0">
                <a:ea typeface="Times New Roman" panose="02020603050405020304" pitchFamily="18" charset="0"/>
              </a:rPr>
              <a:t>encourage collaborative and integrative approaches, </a:t>
            </a:r>
          </a:p>
          <a:p>
            <a:pPr marL="349415" indent="-349415">
              <a:buFont typeface="Symbol" panose="05050102010706020507" pitchFamily="18" charset="2"/>
              <a:buChar char=""/>
              <a:tabLst>
                <a:tab pos="698830" algn="l"/>
              </a:tabLst>
            </a:pPr>
            <a:r>
              <a:rPr lang="en-US" sz="1200" dirty="0">
                <a:ea typeface="Times New Roman" panose="02020603050405020304" pitchFamily="18" charset="0"/>
              </a:rPr>
              <a:t>address significant scientific challenges associated with Canada’s research priorities; and </a:t>
            </a:r>
            <a:endParaRPr lang="en-CA" sz="1200" dirty="0">
              <a:ea typeface="Times New Roman" panose="02020603050405020304" pitchFamily="18" charset="0"/>
            </a:endParaRPr>
          </a:p>
          <a:p>
            <a:pPr marL="349415" indent="-349415">
              <a:buFont typeface="Symbol" panose="05050102010706020507" pitchFamily="18" charset="2"/>
              <a:buChar char=""/>
              <a:tabLst>
                <a:tab pos="698830" algn="l"/>
              </a:tabLst>
            </a:pPr>
            <a:r>
              <a:rPr lang="en-US" sz="1200" dirty="0">
                <a:ea typeface="Times New Roman" panose="02020603050405020304" pitchFamily="18" charset="0"/>
              </a:rPr>
              <a:t>facilitate the transition of new researchers from trainees to productive employees in the Canadian workforce. </a:t>
            </a:r>
          </a:p>
          <a:p>
            <a:pPr marL="349415" indent="-349415">
              <a:buFont typeface="Symbol" panose="05050102010706020507" pitchFamily="18" charset="2"/>
              <a:buChar char=""/>
              <a:tabLst>
                <a:tab pos="698830" algn="l"/>
              </a:tabLst>
            </a:pPr>
            <a:r>
              <a:rPr lang="en-US" sz="1200" dirty="0">
                <a:solidFill>
                  <a:srgbClr val="000000"/>
                </a:solidFill>
              </a:rPr>
              <a:t>The CREATE program offers three different streams: regular, industrial and international collaboration. The industrial and international streams  have additional requirements – mandatory internships for all trainees (industrial). </a:t>
            </a:r>
          </a:p>
          <a:p>
            <a:pPr marL="349415" indent="-349415">
              <a:buFont typeface="Symbol" panose="05050102010706020507" pitchFamily="18" charset="2"/>
              <a:buChar char=""/>
              <a:tabLst>
                <a:tab pos="698830" algn="l"/>
              </a:tabLst>
            </a:pPr>
            <a:r>
              <a:rPr lang="en-US" sz="1200" dirty="0">
                <a:ea typeface="Times New Roman" panose="02020603050405020304" pitchFamily="18" charset="0"/>
              </a:rPr>
              <a:t>These innovative programs must include the acquisition and development of important professional skills among students and postdoctoral fellows that complement their qualifications and technical skills. </a:t>
            </a:r>
          </a:p>
          <a:p>
            <a:pPr marL="349415" indent="-349415">
              <a:buFont typeface="Symbol" panose="05050102010706020507" pitchFamily="18" charset="2"/>
              <a:buChar char=""/>
              <a:tabLst>
                <a:tab pos="698830" algn="l"/>
              </a:tabLst>
            </a:pPr>
            <a:r>
              <a:rPr lang="en-US" sz="1200" dirty="0">
                <a:solidFill>
                  <a:srgbClr val="000000"/>
                </a:solidFill>
              </a:rPr>
              <a:t>In addition, these programs should encourage: student mobility, nationally or internationally,; interdisciplinary research within the natural sciences and engineering (NSE), or at the interface between the NSE and health or between the NSE and the social sciences and humanities; increased collaboration between industry and academia; </a:t>
            </a:r>
          </a:p>
          <a:p>
            <a:pPr marL="349415" indent="-349415">
              <a:buFont typeface="Symbol" panose="05050102010706020507" pitchFamily="18" charset="2"/>
              <a:buChar char=""/>
              <a:tabLst>
                <a:tab pos="698830" algn="l"/>
              </a:tabLst>
            </a:pPr>
            <a:r>
              <a:rPr lang="en-US" sz="1200" dirty="0">
                <a:solidFill>
                  <a:srgbClr val="000000"/>
                </a:solidFill>
              </a:rPr>
              <a:t>Tor the industrial stream, an additional objective is to support improved job readiness within the industrial sector</a:t>
            </a:r>
          </a:p>
          <a:p>
            <a:r>
              <a:rPr lang="en-US" sz="1200" dirty="0">
                <a:ea typeface="Times New Roman" panose="02020603050405020304" pitchFamily="18" charset="0"/>
              </a:rPr>
              <a:t>Requirements:</a:t>
            </a:r>
            <a:endParaRPr lang="en-CA" sz="1200" dirty="0">
              <a:ea typeface="Times New Roman" panose="02020603050405020304" pitchFamily="18" charset="0"/>
            </a:endParaRPr>
          </a:p>
          <a:p>
            <a:pPr marL="349415" indent="-349415">
              <a:buSzPts val="1000"/>
              <a:buFont typeface="Symbol" panose="05050102010706020507" pitchFamily="18" charset="2"/>
              <a:buChar char=""/>
              <a:tabLst>
                <a:tab pos="465887" algn="l"/>
              </a:tabLst>
            </a:pPr>
            <a:r>
              <a:rPr lang="en-US" sz="1200" dirty="0">
                <a:ea typeface="Times New Roman" panose="02020603050405020304" pitchFamily="18" charset="0"/>
              </a:rPr>
              <a:t>At least 70% of the group must be from natural sciences and engineering fields.</a:t>
            </a:r>
            <a:endParaRPr lang="en-CA" sz="1200" dirty="0">
              <a:ea typeface="Times New Roman" panose="02020603050405020304" pitchFamily="18" charset="0"/>
            </a:endParaRPr>
          </a:p>
          <a:p>
            <a:pPr marL="349415" indent="-349415">
              <a:buSzPts val="1000"/>
              <a:buFont typeface="Symbol" panose="05050102010706020507" pitchFamily="18" charset="2"/>
              <a:buChar char=""/>
              <a:tabLst>
                <a:tab pos="465887" algn="l"/>
              </a:tabLst>
            </a:pPr>
            <a:r>
              <a:rPr lang="en-US" sz="1200" dirty="0">
                <a:ea typeface="Times New Roman" panose="02020603050405020304" pitchFamily="18" charset="0"/>
              </a:rPr>
              <a:t>The focus should be on new training initiatives. </a:t>
            </a:r>
            <a:endParaRPr lang="en-CA" sz="1200" dirty="0">
              <a:ea typeface="Times New Roman" panose="02020603050405020304" pitchFamily="18" charset="0"/>
            </a:endParaRPr>
          </a:p>
          <a:p>
            <a:pPr marL="349415" indent="-349415">
              <a:buSzPts val="1000"/>
              <a:buFont typeface="Symbol" panose="05050102010706020507" pitchFamily="18" charset="2"/>
              <a:buChar char=""/>
              <a:tabLst>
                <a:tab pos="465887" algn="l"/>
              </a:tabLst>
            </a:pPr>
            <a:r>
              <a:rPr lang="en-US" sz="1200" dirty="0">
                <a:ea typeface="Times New Roman" panose="02020603050405020304" pitchFamily="18" charset="0"/>
              </a:rPr>
              <a:t>McMaster University has quota of six – Internal Selection Process. </a:t>
            </a:r>
          </a:p>
          <a:p>
            <a:pPr marL="349415" indent="-349415">
              <a:buSzPts val="1000"/>
              <a:buFont typeface="Symbol" panose="05050102010706020507" pitchFamily="18" charset="2"/>
              <a:buChar char=""/>
              <a:tabLst>
                <a:tab pos="465887" algn="l"/>
              </a:tabLst>
            </a:pPr>
            <a:endParaRPr lang="en-US" sz="1200" dirty="0">
              <a:ea typeface="Times New Roman" panose="02020603050405020304" pitchFamily="18" charset="0"/>
            </a:endParaRPr>
          </a:p>
          <a:p>
            <a:endParaRPr lang="en-US" altLang="en-US" dirty="0"/>
          </a:p>
        </p:txBody>
      </p:sp>
    </p:spTree>
    <p:extLst>
      <p:ext uri="{BB962C8B-B14F-4D97-AF65-F5344CB8AC3E}">
        <p14:creationId xmlns:p14="http://schemas.microsoft.com/office/powerpoint/2010/main" val="29431337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p:spPr>
        <p:txBody>
          <a:bodyPr/>
          <a:lstStyle/>
          <a:p>
            <a:endParaRPr lang="en-CA" altLang="en-US" dirty="0"/>
          </a:p>
        </p:txBody>
      </p:sp>
      <p:sp>
        <p:nvSpPr>
          <p:cNvPr id="68612" name="Slide Number Placeholder 3"/>
          <p:cNvSpPr>
            <a:spLocks noGrp="1"/>
          </p:cNvSpPr>
          <p:nvPr>
            <p:ph type="sldNum" sz="quarter" idx="5"/>
          </p:nvPr>
        </p:nvSpPr>
        <p:spPr>
          <a:noFill/>
        </p:spPr>
        <p:txBody>
          <a:bodyPr/>
          <a:lstStyle>
            <a:lvl1pPr defTabSz="912879">
              <a:defRPr>
                <a:solidFill>
                  <a:schemeClr val="tx1"/>
                </a:solidFill>
                <a:latin typeface="Arial" pitchFamily="34" charset="0"/>
              </a:defRPr>
            </a:lvl1pPr>
            <a:lvl2pPr marL="729057" indent="-280406" defTabSz="912879">
              <a:defRPr>
                <a:solidFill>
                  <a:schemeClr val="tx1"/>
                </a:solidFill>
                <a:latin typeface="Arial" pitchFamily="34" charset="0"/>
              </a:defRPr>
            </a:lvl2pPr>
            <a:lvl3pPr marL="1121626" indent="-224325" defTabSz="912879">
              <a:defRPr>
                <a:solidFill>
                  <a:schemeClr val="tx1"/>
                </a:solidFill>
                <a:latin typeface="Arial" pitchFamily="34" charset="0"/>
              </a:defRPr>
            </a:lvl3pPr>
            <a:lvl4pPr marL="1570276" indent="-224325" defTabSz="912879">
              <a:defRPr>
                <a:solidFill>
                  <a:schemeClr val="tx1"/>
                </a:solidFill>
                <a:latin typeface="Arial" pitchFamily="34" charset="0"/>
              </a:defRPr>
            </a:lvl4pPr>
            <a:lvl5pPr marL="2018927" indent="-224325" defTabSz="912879">
              <a:defRPr>
                <a:solidFill>
                  <a:schemeClr val="tx1"/>
                </a:solidFill>
                <a:latin typeface="Arial" pitchFamily="34" charset="0"/>
              </a:defRPr>
            </a:lvl5pPr>
            <a:lvl6pPr marL="2467577" indent="-224325" defTabSz="912879" eaLnBrk="0" fontAlgn="base" hangingPunct="0">
              <a:spcBef>
                <a:spcPct val="0"/>
              </a:spcBef>
              <a:spcAft>
                <a:spcPct val="0"/>
              </a:spcAft>
              <a:defRPr>
                <a:solidFill>
                  <a:schemeClr val="tx1"/>
                </a:solidFill>
                <a:latin typeface="Arial" pitchFamily="34" charset="0"/>
              </a:defRPr>
            </a:lvl6pPr>
            <a:lvl7pPr marL="2916227" indent="-224325" defTabSz="912879" eaLnBrk="0" fontAlgn="base" hangingPunct="0">
              <a:spcBef>
                <a:spcPct val="0"/>
              </a:spcBef>
              <a:spcAft>
                <a:spcPct val="0"/>
              </a:spcAft>
              <a:defRPr>
                <a:solidFill>
                  <a:schemeClr val="tx1"/>
                </a:solidFill>
                <a:latin typeface="Arial" pitchFamily="34" charset="0"/>
              </a:defRPr>
            </a:lvl7pPr>
            <a:lvl8pPr marL="3364878" indent="-224325" defTabSz="912879" eaLnBrk="0" fontAlgn="base" hangingPunct="0">
              <a:spcBef>
                <a:spcPct val="0"/>
              </a:spcBef>
              <a:spcAft>
                <a:spcPct val="0"/>
              </a:spcAft>
              <a:defRPr>
                <a:solidFill>
                  <a:schemeClr val="tx1"/>
                </a:solidFill>
                <a:latin typeface="Arial" pitchFamily="34" charset="0"/>
              </a:defRPr>
            </a:lvl8pPr>
            <a:lvl9pPr marL="3813528" indent="-224325" defTabSz="912879" eaLnBrk="0" fontAlgn="base" hangingPunct="0">
              <a:spcBef>
                <a:spcPct val="0"/>
              </a:spcBef>
              <a:spcAft>
                <a:spcPct val="0"/>
              </a:spcAft>
              <a:defRPr>
                <a:solidFill>
                  <a:schemeClr val="tx1"/>
                </a:solidFill>
                <a:latin typeface="Arial" pitchFamily="34" charset="0"/>
              </a:defRPr>
            </a:lvl9pPr>
          </a:lstStyle>
          <a:p>
            <a:fld id="{65FDDA4D-CA53-40FB-A359-68E7DFF947F1}" type="slidenum">
              <a:rPr lang="en-US" altLang="en-US" smtClean="0">
                <a:latin typeface="Univers 57 Condensed" pitchFamily="34" charset="0"/>
              </a:rPr>
              <a:pPr/>
              <a:t>35</a:t>
            </a:fld>
            <a:endParaRPr lang="en-US" altLang="en-US">
              <a:latin typeface="Univers 57 Condensed" pitchFamily="34" charset="0"/>
            </a:endParaRPr>
          </a:p>
        </p:txBody>
      </p:sp>
    </p:spTree>
    <p:extLst>
      <p:ext uri="{BB962C8B-B14F-4D97-AF65-F5344CB8AC3E}">
        <p14:creationId xmlns:p14="http://schemas.microsoft.com/office/powerpoint/2010/main" val="3287621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endParaRPr lang="en-CA" altLang="en-US" dirty="0"/>
          </a:p>
        </p:txBody>
      </p:sp>
      <p:sp>
        <p:nvSpPr>
          <p:cNvPr id="41988" name="Slide Number Placeholder 3"/>
          <p:cNvSpPr>
            <a:spLocks noGrp="1"/>
          </p:cNvSpPr>
          <p:nvPr>
            <p:ph type="sldNum" sz="quarter" idx="5"/>
          </p:nvPr>
        </p:nvSpPr>
        <p:spPr>
          <a:noFill/>
        </p:spPr>
        <p:txBody>
          <a:bodyPr/>
          <a:lstStyle>
            <a:lvl1pPr defTabSz="912879">
              <a:defRPr>
                <a:solidFill>
                  <a:schemeClr val="tx1"/>
                </a:solidFill>
                <a:latin typeface="Arial" pitchFamily="34" charset="0"/>
              </a:defRPr>
            </a:lvl1pPr>
            <a:lvl2pPr marL="729057" indent="-280406" defTabSz="912879">
              <a:defRPr>
                <a:solidFill>
                  <a:schemeClr val="tx1"/>
                </a:solidFill>
                <a:latin typeface="Arial" pitchFamily="34" charset="0"/>
              </a:defRPr>
            </a:lvl2pPr>
            <a:lvl3pPr marL="1121626" indent="-224325" defTabSz="912879">
              <a:defRPr>
                <a:solidFill>
                  <a:schemeClr val="tx1"/>
                </a:solidFill>
                <a:latin typeface="Arial" pitchFamily="34" charset="0"/>
              </a:defRPr>
            </a:lvl3pPr>
            <a:lvl4pPr marL="1570276" indent="-224325" defTabSz="912879">
              <a:defRPr>
                <a:solidFill>
                  <a:schemeClr val="tx1"/>
                </a:solidFill>
                <a:latin typeface="Arial" pitchFamily="34" charset="0"/>
              </a:defRPr>
            </a:lvl4pPr>
            <a:lvl5pPr marL="2018927" indent="-224325" defTabSz="912879">
              <a:defRPr>
                <a:solidFill>
                  <a:schemeClr val="tx1"/>
                </a:solidFill>
                <a:latin typeface="Arial" pitchFamily="34" charset="0"/>
              </a:defRPr>
            </a:lvl5pPr>
            <a:lvl6pPr marL="2467577" indent="-224325" defTabSz="912879" eaLnBrk="0" fontAlgn="base" hangingPunct="0">
              <a:spcBef>
                <a:spcPct val="0"/>
              </a:spcBef>
              <a:spcAft>
                <a:spcPct val="0"/>
              </a:spcAft>
              <a:defRPr>
                <a:solidFill>
                  <a:schemeClr val="tx1"/>
                </a:solidFill>
                <a:latin typeface="Arial" pitchFamily="34" charset="0"/>
              </a:defRPr>
            </a:lvl6pPr>
            <a:lvl7pPr marL="2916227" indent="-224325" defTabSz="912879" eaLnBrk="0" fontAlgn="base" hangingPunct="0">
              <a:spcBef>
                <a:spcPct val="0"/>
              </a:spcBef>
              <a:spcAft>
                <a:spcPct val="0"/>
              </a:spcAft>
              <a:defRPr>
                <a:solidFill>
                  <a:schemeClr val="tx1"/>
                </a:solidFill>
                <a:latin typeface="Arial" pitchFamily="34" charset="0"/>
              </a:defRPr>
            </a:lvl7pPr>
            <a:lvl8pPr marL="3364878" indent="-224325" defTabSz="912879" eaLnBrk="0" fontAlgn="base" hangingPunct="0">
              <a:spcBef>
                <a:spcPct val="0"/>
              </a:spcBef>
              <a:spcAft>
                <a:spcPct val="0"/>
              </a:spcAft>
              <a:defRPr>
                <a:solidFill>
                  <a:schemeClr val="tx1"/>
                </a:solidFill>
                <a:latin typeface="Arial" pitchFamily="34" charset="0"/>
              </a:defRPr>
            </a:lvl8pPr>
            <a:lvl9pPr marL="3813528" indent="-224325" defTabSz="912879" eaLnBrk="0" fontAlgn="base" hangingPunct="0">
              <a:spcBef>
                <a:spcPct val="0"/>
              </a:spcBef>
              <a:spcAft>
                <a:spcPct val="0"/>
              </a:spcAft>
              <a:defRPr>
                <a:solidFill>
                  <a:schemeClr val="tx1"/>
                </a:solidFill>
                <a:latin typeface="Arial" pitchFamily="34" charset="0"/>
              </a:defRPr>
            </a:lvl9pPr>
          </a:lstStyle>
          <a:p>
            <a:fld id="{BC3F8504-5249-45B1-BA88-3DE3788A4D3B}" type="slidenum">
              <a:rPr lang="en-US" altLang="en-US" smtClean="0">
                <a:solidFill>
                  <a:srgbClr val="000000"/>
                </a:solidFill>
                <a:latin typeface="Univers 57 Condensed" pitchFamily="34" charset="0"/>
              </a:rPr>
              <a:pPr/>
              <a:t>5</a:t>
            </a:fld>
            <a:endParaRPr lang="en-US" altLang="en-US">
              <a:solidFill>
                <a:srgbClr val="000000"/>
              </a:solidFill>
              <a:latin typeface="Univers 57 Condensed" pitchFamily="34" charset="0"/>
            </a:endParaRPr>
          </a:p>
        </p:txBody>
      </p:sp>
    </p:spTree>
    <p:extLst>
      <p:ext uri="{BB962C8B-B14F-4D97-AF65-F5344CB8AC3E}">
        <p14:creationId xmlns:p14="http://schemas.microsoft.com/office/powerpoint/2010/main" val="1450400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p:spPr>
        <p:txBody>
          <a:bodyPr/>
          <a:lstStyle/>
          <a:p>
            <a:endParaRPr lang="en-CA" altLang="en-US" dirty="0"/>
          </a:p>
        </p:txBody>
      </p:sp>
      <p:sp>
        <p:nvSpPr>
          <p:cNvPr id="8196" name="Slide Number Placeholder 3"/>
          <p:cNvSpPr>
            <a:spLocks noGrp="1"/>
          </p:cNvSpPr>
          <p:nvPr>
            <p:ph type="sldNum" sz="quarter" idx="5"/>
          </p:nvPr>
        </p:nvSpPr>
        <p:spPr>
          <a:noFill/>
        </p:spPr>
        <p:txBody>
          <a:bodyPr/>
          <a:lstStyle>
            <a:lvl1pPr defTabSz="912879">
              <a:defRPr>
                <a:solidFill>
                  <a:schemeClr val="tx1"/>
                </a:solidFill>
                <a:latin typeface="Arial" charset="0"/>
              </a:defRPr>
            </a:lvl1pPr>
            <a:lvl2pPr marL="729057" indent="-280406" defTabSz="912879">
              <a:defRPr>
                <a:solidFill>
                  <a:schemeClr val="tx1"/>
                </a:solidFill>
                <a:latin typeface="Arial" charset="0"/>
              </a:defRPr>
            </a:lvl2pPr>
            <a:lvl3pPr marL="1121626" indent="-224325" defTabSz="912879">
              <a:defRPr>
                <a:solidFill>
                  <a:schemeClr val="tx1"/>
                </a:solidFill>
                <a:latin typeface="Arial" charset="0"/>
              </a:defRPr>
            </a:lvl3pPr>
            <a:lvl4pPr marL="1570276" indent="-224325" defTabSz="912879">
              <a:defRPr>
                <a:solidFill>
                  <a:schemeClr val="tx1"/>
                </a:solidFill>
                <a:latin typeface="Arial" charset="0"/>
              </a:defRPr>
            </a:lvl4pPr>
            <a:lvl5pPr marL="2018927" indent="-224325" defTabSz="912879">
              <a:defRPr>
                <a:solidFill>
                  <a:schemeClr val="tx1"/>
                </a:solidFill>
                <a:latin typeface="Arial" charset="0"/>
              </a:defRPr>
            </a:lvl5pPr>
            <a:lvl6pPr marL="2467577" indent="-224325" defTabSz="912879" eaLnBrk="0" fontAlgn="base" hangingPunct="0">
              <a:spcBef>
                <a:spcPct val="0"/>
              </a:spcBef>
              <a:spcAft>
                <a:spcPct val="0"/>
              </a:spcAft>
              <a:defRPr>
                <a:solidFill>
                  <a:schemeClr val="tx1"/>
                </a:solidFill>
                <a:latin typeface="Arial" charset="0"/>
              </a:defRPr>
            </a:lvl6pPr>
            <a:lvl7pPr marL="2916227" indent="-224325" defTabSz="912879" eaLnBrk="0" fontAlgn="base" hangingPunct="0">
              <a:spcBef>
                <a:spcPct val="0"/>
              </a:spcBef>
              <a:spcAft>
                <a:spcPct val="0"/>
              </a:spcAft>
              <a:defRPr>
                <a:solidFill>
                  <a:schemeClr val="tx1"/>
                </a:solidFill>
                <a:latin typeface="Arial" charset="0"/>
              </a:defRPr>
            </a:lvl7pPr>
            <a:lvl8pPr marL="3364878" indent="-224325" defTabSz="912879" eaLnBrk="0" fontAlgn="base" hangingPunct="0">
              <a:spcBef>
                <a:spcPct val="0"/>
              </a:spcBef>
              <a:spcAft>
                <a:spcPct val="0"/>
              </a:spcAft>
              <a:defRPr>
                <a:solidFill>
                  <a:schemeClr val="tx1"/>
                </a:solidFill>
                <a:latin typeface="Arial" charset="0"/>
              </a:defRPr>
            </a:lvl8pPr>
            <a:lvl9pPr marL="3813528" indent="-224325" defTabSz="912879" eaLnBrk="0" fontAlgn="base" hangingPunct="0">
              <a:spcBef>
                <a:spcPct val="0"/>
              </a:spcBef>
              <a:spcAft>
                <a:spcPct val="0"/>
              </a:spcAft>
              <a:defRPr>
                <a:solidFill>
                  <a:schemeClr val="tx1"/>
                </a:solidFill>
                <a:latin typeface="Arial" charset="0"/>
              </a:defRPr>
            </a:lvl9pPr>
          </a:lstStyle>
          <a:p>
            <a:fld id="{40D62F7C-8964-4C33-93BB-0EF8BC719768}" type="slidenum">
              <a:rPr lang="en-US" altLang="en-US">
                <a:solidFill>
                  <a:prstClr val="black"/>
                </a:solidFill>
                <a:latin typeface="Univers 57 Condensed" pitchFamily="34" charset="0"/>
              </a:rPr>
              <a:pPr/>
              <a:t>6</a:t>
            </a:fld>
            <a:endParaRPr lang="en-US" altLang="en-US">
              <a:solidFill>
                <a:prstClr val="black"/>
              </a:solidFill>
              <a:latin typeface="Univers 57 Condensed" pitchFamily="34" charset="0"/>
            </a:endParaRPr>
          </a:p>
        </p:txBody>
      </p:sp>
    </p:spTree>
    <p:extLst>
      <p:ext uri="{BB962C8B-B14F-4D97-AF65-F5344CB8AC3E}">
        <p14:creationId xmlns:p14="http://schemas.microsoft.com/office/powerpoint/2010/main" val="15812350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722EF169-7C45-4925-960D-FEC29DB40C0A}" type="slidenum">
              <a:rPr lang="en-CA" smtClean="0"/>
              <a:t>7</a:t>
            </a:fld>
            <a:endParaRPr lang="en-CA"/>
          </a:p>
        </p:txBody>
      </p:sp>
    </p:spTree>
    <p:extLst>
      <p:ext uri="{BB962C8B-B14F-4D97-AF65-F5344CB8AC3E}">
        <p14:creationId xmlns:p14="http://schemas.microsoft.com/office/powerpoint/2010/main" val="35738076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p:spPr>
        <p:txBody>
          <a:bodyPr/>
          <a:lstStyle/>
          <a:p>
            <a:endParaRPr lang="en-CA" altLang="en-US"/>
          </a:p>
        </p:txBody>
      </p:sp>
      <p:sp>
        <p:nvSpPr>
          <p:cNvPr id="44036" name="Slide Number Placeholder 3"/>
          <p:cNvSpPr>
            <a:spLocks noGrp="1"/>
          </p:cNvSpPr>
          <p:nvPr>
            <p:ph type="sldNum" sz="quarter" idx="5"/>
          </p:nvPr>
        </p:nvSpPr>
        <p:spPr>
          <a:noFill/>
        </p:spPr>
        <p:txBody>
          <a:bodyPr/>
          <a:lstStyle>
            <a:lvl1pPr defTabSz="912879">
              <a:defRPr>
                <a:solidFill>
                  <a:schemeClr val="tx1"/>
                </a:solidFill>
                <a:latin typeface="Arial" pitchFamily="34" charset="0"/>
              </a:defRPr>
            </a:lvl1pPr>
            <a:lvl2pPr marL="729057" indent="-280406" defTabSz="912879">
              <a:defRPr>
                <a:solidFill>
                  <a:schemeClr val="tx1"/>
                </a:solidFill>
                <a:latin typeface="Arial" pitchFamily="34" charset="0"/>
              </a:defRPr>
            </a:lvl2pPr>
            <a:lvl3pPr marL="1121626" indent="-224325" defTabSz="912879">
              <a:defRPr>
                <a:solidFill>
                  <a:schemeClr val="tx1"/>
                </a:solidFill>
                <a:latin typeface="Arial" pitchFamily="34" charset="0"/>
              </a:defRPr>
            </a:lvl3pPr>
            <a:lvl4pPr marL="1570276" indent="-224325" defTabSz="912879">
              <a:defRPr>
                <a:solidFill>
                  <a:schemeClr val="tx1"/>
                </a:solidFill>
                <a:latin typeface="Arial" pitchFamily="34" charset="0"/>
              </a:defRPr>
            </a:lvl4pPr>
            <a:lvl5pPr marL="2018927" indent="-224325" defTabSz="912879">
              <a:defRPr>
                <a:solidFill>
                  <a:schemeClr val="tx1"/>
                </a:solidFill>
                <a:latin typeface="Arial" pitchFamily="34" charset="0"/>
              </a:defRPr>
            </a:lvl5pPr>
            <a:lvl6pPr marL="2467577" indent="-224325" defTabSz="912879" eaLnBrk="0" fontAlgn="base" hangingPunct="0">
              <a:spcBef>
                <a:spcPct val="0"/>
              </a:spcBef>
              <a:spcAft>
                <a:spcPct val="0"/>
              </a:spcAft>
              <a:defRPr>
                <a:solidFill>
                  <a:schemeClr val="tx1"/>
                </a:solidFill>
                <a:latin typeface="Arial" pitchFamily="34" charset="0"/>
              </a:defRPr>
            </a:lvl6pPr>
            <a:lvl7pPr marL="2916227" indent="-224325" defTabSz="912879" eaLnBrk="0" fontAlgn="base" hangingPunct="0">
              <a:spcBef>
                <a:spcPct val="0"/>
              </a:spcBef>
              <a:spcAft>
                <a:spcPct val="0"/>
              </a:spcAft>
              <a:defRPr>
                <a:solidFill>
                  <a:schemeClr val="tx1"/>
                </a:solidFill>
                <a:latin typeface="Arial" pitchFamily="34" charset="0"/>
              </a:defRPr>
            </a:lvl7pPr>
            <a:lvl8pPr marL="3364878" indent="-224325" defTabSz="912879" eaLnBrk="0" fontAlgn="base" hangingPunct="0">
              <a:spcBef>
                <a:spcPct val="0"/>
              </a:spcBef>
              <a:spcAft>
                <a:spcPct val="0"/>
              </a:spcAft>
              <a:defRPr>
                <a:solidFill>
                  <a:schemeClr val="tx1"/>
                </a:solidFill>
                <a:latin typeface="Arial" pitchFamily="34" charset="0"/>
              </a:defRPr>
            </a:lvl8pPr>
            <a:lvl9pPr marL="3813528" indent="-224325" defTabSz="912879" eaLnBrk="0" fontAlgn="base" hangingPunct="0">
              <a:spcBef>
                <a:spcPct val="0"/>
              </a:spcBef>
              <a:spcAft>
                <a:spcPct val="0"/>
              </a:spcAft>
              <a:defRPr>
                <a:solidFill>
                  <a:schemeClr val="tx1"/>
                </a:solidFill>
                <a:latin typeface="Arial" pitchFamily="34" charset="0"/>
              </a:defRPr>
            </a:lvl9pPr>
          </a:lstStyle>
          <a:p>
            <a:fld id="{3074E186-B890-4BB0-8C66-20330CAA3B6A}" type="slidenum">
              <a:rPr lang="en-US" altLang="en-US" smtClean="0">
                <a:latin typeface="Univers 57 Condensed" pitchFamily="34" charset="0"/>
              </a:rPr>
              <a:pPr/>
              <a:t>9</a:t>
            </a:fld>
            <a:endParaRPr lang="en-US" altLang="en-US">
              <a:latin typeface="Univers 57 Condensed" pitchFamily="34" charset="0"/>
            </a:endParaRPr>
          </a:p>
        </p:txBody>
      </p:sp>
    </p:spTree>
    <p:extLst>
      <p:ext uri="{BB962C8B-B14F-4D97-AF65-F5344CB8AC3E}">
        <p14:creationId xmlns:p14="http://schemas.microsoft.com/office/powerpoint/2010/main" val="10672229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endParaRPr lang="en-CA" altLang="en-US"/>
          </a:p>
        </p:txBody>
      </p:sp>
      <p:sp>
        <p:nvSpPr>
          <p:cNvPr id="24580" name="Slide Number Placeholder 3"/>
          <p:cNvSpPr>
            <a:spLocks noGrp="1"/>
          </p:cNvSpPr>
          <p:nvPr>
            <p:ph type="sldNum" sz="quarter" idx="5"/>
          </p:nvPr>
        </p:nvSpPr>
        <p:spPr>
          <a:noFill/>
        </p:spPr>
        <p:txBody>
          <a:bodyPr/>
          <a:lstStyle>
            <a:lvl1pPr defTabSz="912879">
              <a:spcBef>
                <a:spcPct val="30000"/>
              </a:spcBef>
              <a:defRPr sz="1200">
                <a:solidFill>
                  <a:schemeClr val="tx1"/>
                </a:solidFill>
                <a:latin typeface="Univers 57 Condensed" pitchFamily="34" charset="0"/>
              </a:defRPr>
            </a:lvl1pPr>
            <a:lvl2pPr marL="727500" indent="-278849" defTabSz="912879">
              <a:spcBef>
                <a:spcPct val="30000"/>
              </a:spcBef>
              <a:defRPr sz="1200">
                <a:solidFill>
                  <a:schemeClr val="tx1"/>
                </a:solidFill>
                <a:latin typeface="Univers 57 Condensed" pitchFamily="34" charset="0"/>
              </a:defRPr>
            </a:lvl2pPr>
            <a:lvl3pPr marL="1120069" indent="-222768" defTabSz="912879">
              <a:spcBef>
                <a:spcPct val="30000"/>
              </a:spcBef>
              <a:defRPr sz="1200">
                <a:solidFill>
                  <a:schemeClr val="tx1"/>
                </a:solidFill>
                <a:latin typeface="Univers 57 Condensed" pitchFamily="34" charset="0"/>
              </a:defRPr>
            </a:lvl3pPr>
            <a:lvl4pPr marL="1568719" indent="-222768" defTabSz="912879">
              <a:spcBef>
                <a:spcPct val="30000"/>
              </a:spcBef>
              <a:defRPr sz="1200">
                <a:solidFill>
                  <a:schemeClr val="tx1"/>
                </a:solidFill>
                <a:latin typeface="Univers 57 Condensed" pitchFamily="34" charset="0"/>
              </a:defRPr>
            </a:lvl4pPr>
            <a:lvl5pPr marL="2017369" indent="-222768" defTabSz="912879">
              <a:spcBef>
                <a:spcPct val="30000"/>
              </a:spcBef>
              <a:defRPr sz="1200">
                <a:solidFill>
                  <a:schemeClr val="tx1"/>
                </a:solidFill>
                <a:latin typeface="Univers 57 Condensed" pitchFamily="34" charset="0"/>
              </a:defRPr>
            </a:lvl5pPr>
            <a:lvl6pPr marL="2466020" indent="-222768" defTabSz="912879" eaLnBrk="0" fontAlgn="base" hangingPunct="0">
              <a:spcBef>
                <a:spcPct val="30000"/>
              </a:spcBef>
              <a:spcAft>
                <a:spcPct val="0"/>
              </a:spcAft>
              <a:defRPr sz="1200">
                <a:solidFill>
                  <a:schemeClr val="tx1"/>
                </a:solidFill>
                <a:latin typeface="Univers 57 Condensed" pitchFamily="34" charset="0"/>
              </a:defRPr>
            </a:lvl6pPr>
            <a:lvl7pPr marL="2914670" indent="-222768" defTabSz="912879" eaLnBrk="0" fontAlgn="base" hangingPunct="0">
              <a:spcBef>
                <a:spcPct val="30000"/>
              </a:spcBef>
              <a:spcAft>
                <a:spcPct val="0"/>
              </a:spcAft>
              <a:defRPr sz="1200">
                <a:solidFill>
                  <a:schemeClr val="tx1"/>
                </a:solidFill>
                <a:latin typeface="Univers 57 Condensed" pitchFamily="34" charset="0"/>
              </a:defRPr>
            </a:lvl7pPr>
            <a:lvl8pPr marL="3363320" indent="-222768" defTabSz="912879" eaLnBrk="0" fontAlgn="base" hangingPunct="0">
              <a:spcBef>
                <a:spcPct val="30000"/>
              </a:spcBef>
              <a:spcAft>
                <a:spcPct val="0"/>
              </a:spcAft>
              <a:defRPr sz="1200">
                <a:solidFill>
                  <a:schemeClr val="tx1"/>
                </a:solidFill>
                <a:latin typeface="Univers 57 Condensed" pitchFamily="34" charset="0"/>
              </a:defRPr>
            </a:lvl8pPr>
            <a:lvl9pPr marL="3811971" indent="-222768" defTabSz="912879" eaLnBrk="0" fontAlgn="base" hangingPunct="0">
              <a:spcBef>
                <a:spcPct val="30000"/>
              </a:spcBef>
              <a:spcAft>
                <a:spcPct val="0"/>
              </a:spcAft>
              <a:defRPr sz="1200">
                <a:solidFill>
                  <a:schemeClr val="tx1"/>
                </a:solidFill>
                <a:latin typeface="Univers 57 Condensed" pitchFamily="34" charset="0"/>
              </a:defRPr>
            </a:lvl9pPr>
          </a:lstStyle>
          <a:p>
            <a:pPr>
              <a:spcBef>
                <a:spcPct val="0"/>
              </a:spcBef>
            </a:pPr>
            <a:fld id="{A6B9DD4E-0FCB-4AF8-90BC-1B2CF7D32F25}" type="slidenum">
              <a:rPr lang="en-US" altLang="en-US">
                <a:solidFill>
                  <a:prstClr val="black"/>
                </a:solidFill>
              </a:rPr>
              <a:pPr>
                <a:spcBef>
                  <a:spcPct val="0"/>
                </a:spcBef>
              </a:pPr>
              <a:t>10</a:t>
            </a:fld>
            <a:endParaRPr lang="en-US" altLang="en-US">
              <a:solidFill>
                <a:prstClr val="black"/>
              </a:solidFill>
            </a:endParaRPr>
          </a:p>
        </p:txBody>
      </p:sp>
    </p:spTree>
    <p:extLst>
      <p:ext uri="{BB962C8B-B14F-4D97-AF65-F5344CB8AC3E}">
        <p14:creationId xmlns:p14="http://schemas.microsoft.com/office/powerpoint/2010/main" val="37866036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endParaRPr lang="en-CA" altLang="en-US"/>
          </a:p>
        </p:txBody>
      </p:sp>
      <p:sp>
        <p:nvSpPr>
          <p:cNvPr id="24580" name="Slide Number Placeholder 3"/>
          <p:cNvSpPr>
            <a:spLocks noGrp="1"/>
          </p:cNvSpPr>
          <p:nvPr>
            <p:ph type="sldNum" sz="quarter" idx="5"/>
          </p:nvPr>
        </p:nvSpPr>
        <p:spPr>
          <a:noFill/>
        </p:spPr>
        <p:txBody>
          <a:bodyPr/>
          <a:lstStyle>
            <a:lvl1pPr defTabSz="912879">
              <a:spcBef>
                <a:spcPct val="30000"/>
              </a:spcBef>
              <a:defRPr sz="1200">
                <a:solidFill>
                  <a:schemeClr val="tx1"/>
                </a:solidFill>
                <a:latin typeface="Univers 57 Condensed" pitchFamily="34" charset="0"/>
              </a:defRPr>
            </a:lvl1pPr>
            <a:lvl2pPr marL="727500" indent="-278849" defTabSz="912879">
              <a:spcBef>
                <a:spcPct val="30000"/>
              </a:spcBef>
              <a:defRPr sz="1200">
                <a:solidFill>
                  <a:schemeClr val="tx1"/>
                </a:solidFill>
                <a:latin typeface="Univers 57 Condensed" pitchFamily="34" charset="0"/>
              </a:defRPr>
            </a:lvl2pPr>
            <a:lvl3pPr marL="1120069" indent="-222768" defTabSz="912879">
              <a:spcBef>
                <a:spcPct val="30000"/>
              </a:spcBef>
              <a:defRPr sz="1200">
                <a:solidFill>
                  <a:schemeClr val="tx1"/>
                </a:solidFill>
                <a:latin typeface="Univers 57 Condensed" pitchFamily="34" charset="0"/>
              </a:defRPr>
            </a:lvl3pPr>
            <a:lvl4pPr marL="1568719" indent="-222768" defTabSz="912879">
              <a:spcBef>
                <a:spcPct val="30000"/>
              </a:spcBef>
              <a:defRPr sz="1200">
                <a:solidFill>
                  <a:schemeClr val="tx1"/>
                </a:solidFill>
                <a:latin typeface="Univers 57 Condensed" pitchFamily="34" charset="0"/>
              </a:defRPr>
            </a:lvl4pPr>
            <a:lvl5pPr marL="2017369" indent="-222768" defTabSz="912879">
              <a:spcBef>
                <a:spcPct val="30000"/>
              </a:spcBef>
              <a:defRPr sz="1200">
                <a:solidFill>
                  <a:schemeClr val="tx1"/>
                </a:solidFill>
                <a:latin typeface="Univers 57 Condensed" pitchFamily="34" charset="0"/>
              </a:defRPr>
            </a:lvl5pPr>
            <a:lvl6pPr marL="2466020" indent="-222768" defTabSz="912879" eaLnBrk="0" fontAlgn="base" hangingPunct="0">
              <a:spcBef>
                <a:spcPct val="30000"/>
              </a:spcBef>
              <a:spcAft>
                <a:spcPct val="0"/>
              </a:spcAft>
              <a:defRPr sz="1200">
                <a:solidFill>
                  <a:schemeClr val="tx1"/>
                </a:solidFill>
                <a:latin typeface="Univers 57 Condensed" pitchFamily="34" charset="0"/>
              </a:defRPr>
            </a:lvl6pPr>
            <a:lvl7pPr marL="2914670" indent="-222768" defTabSz="912879" eaLnBrk="0" fontAlgn="base" hangingPunct="0">
              <a:spcBef>
                <a:spcPct val="30000"/>
              </a:spcBef>
              <a:spcAft>
                <a:spcPct val="0"/>
              </a:spcAft>
              <a:defRPr sz="1200">
                <a:solidFill>
                  <a:schemeClr val="tx1"/>
                </a:solidFill>
                <a:latin typeface="Univers 57 Condensed" pitchFamily="34" charset="0"/>
              </a:defRPr>
            </a:lvl7pPr>
            <a:lvl8pPr marL="3363320" indent="-222768" defTabSz="912879" eaLnBrk="0" fontAlgn="base" hangingPunct="0">
              <a:spcBef>
                <a:spcPct val="30000"/>
              </a:spcBef>
              <a:spcAft>
                <a:spcPct val="0"/>
              </a:spcAft>
              <a:defRPr sz="1200">
                <a:solidFill>
                  <a:schemeClr val="tx1"/>
                </a:solidFill>
                <a:latin typeface="Univers 57 Condensed" pitchFamily="34" charset="0"/>
              </a:defRPr>
            </a:lvl8pPr>
            <a:lvl9pPr marL="3811971" indent="-222768" defTabSz="912879" eaLnBrk="0" fontAlgn="base" hangingPunct="0">
              <a:spcBef>
                <a:spcPct val="30000"/>
              </a:spcBef>
              <a:spcAft>
                <a:spcPct val="0"/>
              </a:spcAft>
              <a:defRPr sz="1200">
                <a:solidFill>
                  <a:schemeClr val="tx1"/>
                </a:solidFill>
                <a:latin typeface="Univers 57 Condensed" pitchFamily="34" charset="0"/>
              </a:defRPr>
            </a:lvl9pPr>
          </a:lstStyle>
          <a:p>
            <a:pPr>
              <a:spcBef>
                <a:spcPct val="0"/>
              </a:spcBef>
            </a:pPr>
            <a:fld id="{A6B9DD4E-0FCB-4AF8-90BC-1B2CF7D32F25}" type="slidenum">
              <a:rPr lang="en-US" altLang="en-US">
                <a:solidFill>
                  <a:prstClr val="black"/>
                </a:solidFill>
              </a:rPr>
              <a:pPr>
                <a:spcBef>
                  <a:spcPct val="0"/>
                </a:spcBef>
              </a:pPr>
              <a:t>11</a:t>
            </a:fld>
            <a:endParaRPr lang="en-US" altLang="en-US">
              <a:solidFill>
                <a:prstClr val="black"/>
              </a:solidFill>
            </a:endParaRPr>
          </a:p>
        </p:txBody>
      </p:sp>
    </p:spTree>
    <p:extLst>
      <p:ext uri="{BB962C8B-B14F-4D97-AF65-F5344CB8AC3E}">
        <p14:creationId xmlns:p14="http://schemas.microsoft.com/office/powerpoint/2010/main" val="23662443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milo-powerpoint-head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26" name="Rectangle 2"/>
          <p:cNvSpPr>
            <a:spLocks noGrp="1" noChangeArrowheads="1"/>
          </p:cNvSpPr>
          <p:nvPr>
            <p:ph type="ctrTitle"/>
          </p:nvPr>
        </p:nvSpPr>
        <p:spPr>
          <a:xfrm>
            <a:off x="685800" y="2130425"/>
            <a:ext cx="7772400" cy="1470025"/>
          </a:xfrm>
        </p:spPr>
        <p:txBody>
          <a:bodyPr/>
          <a:lstStyle>
            <a:lvl1pPr>
              <a:defRPr/>
            </a:lvl1pPr>
          </a:lstStyle>
          <a:p>
            <a:pPr lvl="0"/>
            <a:r>
              <a:rPr lang="en-US" noProof="0"/>
              <a:t>Click to edit Master title style</a:t>
            </a:r>
          </a:p>
        </p:txBody>
      </p:sp>
      <p:sp>
        <p:nvSpPr>
          <p:cNvPr id="103427"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solidFill>
                  <a:srgbClr val="8E979D"/>
                </a:solidFill>
              </a:defRPr>
            </a:lvl1pPr>
          </a:lstStyle>
          <a:p>
            <a:pPr lvl="0"/>
            <a:r>
              <a:rPr lang="en-US" noProof="0"/>
              <a:t>Click to edit Master subtitle style</a:t>
            </a:r>
          </a:p>
        </p:txBody>
      </p:sp>
    </p:spTree>
    <p:extLst>
      <p:ext uri="{BB962C8B-B14F-4D97-AF65-F5344CB8AC3E}">
        <p14:creationId xmlns:p14="http://schemas.microsoft.com/office/powerpoint/2010/main" val="1727256387"/>
      </p:ext>
    </p:extLst>
  </p:cSld>
  <p:clrMapOvr>
    <a:masterClrMapping/>
  </p:clrMapOvr>
  <p:transition spd="slow">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77253176"/>
      </p:ext>
    </p:extLst>
  </p:cSld>
  <p:clrMapOvr>
    <a:masterClrMapping/>
  </p:clrMapOvr>
  <p:transition spd="slow">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838200"/>
            <a:ext cx="2057400" cy="5287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838200"/>
            <a:ext cx="6019800" cy="5287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59889296"/>
      </p:ext>
    </p:extLst>
  </p:cSld>
  <p:clrMapOvr>
    <a:masterClrMapping/>
  </p:clrMapOvr>
  <p:transition spd="slow">
    <p:cover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990600"/>
          </a:xfrm>
        </p:spPr>
        <p:txBody>
          <a:bodyPr/>
          <a:lstStyle/>
          <a:p>
            <a:r>
              <a:rPr lang="en-US"/>
              <a:t>Click to edit Master title style</a:t>
            </a:r>
          </a:p>
        </p:txBody>
      </p:sp>
      <p:sp>
        <p:nvSpPr>
          <p:cNvPr id="3" name="Table Placeholder 2"/>
          <p:cNvSpPr>
            <a:spLocks noGrp="1"/>
          </p:cNvSpPr>
          <p:nvPr>
            <p:ph type="tbl" idx="1"/>
          </p:nvPr>
        </p:nvSpPr>
        <p:spPr>
          <a:xfrm>
            <a:off x="609600" y="1905000"/>
            <a:ext cx="8077200" cy="4221163"/>
          </a:xfrm>
        </p:spPr>
        <p:txBody>
          <a:bodyPr/>
          <a:lstStyle/>
          <a:p>
            <a:pPr lvl="0"/>
            <a:endParaRPr lang="en-US" noProof="0"/>
          </a:p>
        </p:txBody>
      </p:sp>
    </p:spTree>
    <p:extLst>
      <p:ext uri="{BB962C8B-B14F-4D97-AF65-F5344CB8AC3E}">
        <p14:creationId xmlns:p14="http://schemas.microsoft.com/office/powerpoint/2010/main" val="1060389142"/>
      </p:ext>
    </p:extLst>
  </p:cSld>
  <p:clrMapOvr>
    <a:masterClrMapping/>
  </p:clrMapOvr>
  <p:transition spd="slow">
    <p:cover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milo-powerpoint-head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MILO-sideway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4800" y="6248400"/>
            <a:ext cx="476250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26" name="Rectangle 2"/>
          <p:cNvSpPr>
            <a:spLocks noGrp="1" noChangeArrowheads="1"/>
          </p:cNvSpPr>
          <p:nvPr>
            <p:ph type="ctrTitle"/>
          </p:nvPr>
        </p:nvSpPr>
        <p:spPr>
          <a:xfrm>
            <a:off x="685800" y="2130425"/>
            <a:ext cx="7772400" cy="1470025"/>
          </a:xfrm>
        </p:spPr>
        <p:txBody>
          <a:bodyPr/>
          <a:lstStyle>
            <a:lvl1pPr>
              <a:defRPr/>
            </a:lvl1pPr>
          </a:lstStyle>
          <a:p>
            <a:pPr lvl="0"/>
            <a:r>
              <a:rPr lang="en-US" noProof="0"/>
              <a:t>Click to edit Master title style</a:t>
            </a:r>
          </a:p>
        </p:txBody>
      </p:sp>
      <p:sp>
        <p:nvSpPr>
          <p:cNvPr id="103427"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solidFill>
                  <a:srgbClr val="8E979D"/>
                </a:solidFill>
              </a:defRPr>
            </a:lvl1pPr>
          </a:lstStyle>
          <a:p>
            <a:pPr lvl="0"/>
            <a:r>
              <a:rPr lang="en-US" noProof="0"/>
              <a:t>Click to edit Master subtitle style</a:t>
            </a:r>
          </a:p>
        </p:txBody>
      </p:sp>
    </p:spTree>
    <p:extLst>
      <p:ext uri="{BB962C8B-B14F-4D97-AF65-F5344CB8AC3E}">
        <p14:creationId xmlns:p14="http://schemas.microsoft.com/office/powerpoint/2010/main" val="1602345771"/>
      </p:ext>
    </p:extLst>
  </p:cSld>
  <p:clrMapOvr>
    <a:masterClrMapping/>
  </p:clrMapOvr>
  <p:transition spd="slow">
    <p:cover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342900" indent="-342900">
              <a:buClr>
                <a:schemeClr val="tx1">
                  <a:lumMod val="50000"/>
                  <a:lumOff val="50000"/>
                </a:schemeClr>
              </a:buClr>
              <a:buFont typeface="Wingdings" panose="05000000000000000000" pitchFamily="2" charset="2"/>
              <a:buChar char="Ø"/>
              <a:defRPr/>
            </a:lvl1pPr>
            <a:lvl2pPr marL="742950" indent="-285750">
              <a:buClr>
                <a:schemeClr val="tx1">
                  <a:lumMod val="50000"/>
                  <a:lumOff val="50000"/>
                </a:schemeClr>
              </a:buClr>
              <a:buFont typeface="Wingdings" panose="05000000000000000000" pitchFamily="2" charset="2"/>
              <a:buChar char="Ø"/>
              <a:defRPr/>
            </a:lvl2pPr>
            <a:lvl3pPr marL="1143000" indent="-228600">
              <a:buClr>
                <a:schemeClr val="tx1">
                  <a:lumMod val="50000"/>
                  <a:lumOff val="50000"/>
                </a:schemeClr>
              </a:buClr>
              <a:buFont typeface="Wingdings" panose="05000000000000000000" pitchFamily="2" charset="2"/>
              <a:buChar char="Ø"/>
              <a:defRPr/>
            </a:lvl3pPr>
            <a:lvl4pPr marL="1600200" indent="-228600">
              <a:buClr>
                <a:schemeClr val="tx1">
                  <a:lumMod val="50000"/>
                  <a:lumOff val="50000"/>
                </a:schemeClr>
              </a:buClr>
              <a:buFont typeface="Wingdings" panose="05000000000000000000" pitchFamily="2" charset="2"/>
              <a:buChar char="Ø"/>
              <a:defRPr/>
            </a:lvl4pPr>
            <a:lvl5pPr marL="2057400" indent="-228600">
              <a:buClr>
                <a:schemeClr val="tx1">
                  <a:lumMod val="50000"/>
                  <a:lumOff val="50000"/>
                </a:schemeClr>
              </a:buClr>
              <a:buFont typeface="Wingdings" panose="05000000000000000000" pitchFamily="2" charset="2"/>
              <a:buChar char="Ø"/>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16409934"/>
      </p:ext>
    </p:extLst>
  </p:cSld>
  <p:clrMapOvr>
    <a:masterClrMapping/>
  </p:clrMapOvr>
  <p:transition spd="slow">
    <p:cover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033613229"/>
      </p:ext>
    </p:extLst>
  </p:cSld>
  <p:clrMapOvr>
    <a:masterClrMapping/>
  </p:clrMapOvr>
  <p:transition spd="slow">
    <p:cover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905000"/>
            <a:ext cx="3962400" cy="4221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905000"/>
            <a:ext cx="3962400" cy="4221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63951721"/>
      </p:ext>
    </p:extLst>
  </p:cSld>
  <p:clrMapOvr>
    <a:masterClrMapping/>
  </p:clrMapOvr>
  <p:transition spd="slow">
    <p:cover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49423588"/>
      </p:ext>
    </p:extLst>
  </p:cSld>
  <p:clrMapOvr>
    <a:masterClrMapping/>
  </p:clrMapOvr>
  <p:transition spd="slow">
    <p:cover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29806734"/>
      </p:ext>
    </p:extLst>
  </p:cSld>
  <p:clrMapOvr>
    <a:masterClrMapping/>
  </p:clrMapOvr>
  <p:transition spd="slow">
    <p:cover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3911085"/>
      </p:ext>
    </p:extLst>
  </p:cSld>
  <p:clrMapOvr>
    <a:masterClrMapping/>
  </p:clrMapOvr>
  <p:transition spd="slow">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342900" indent="-342900">
              <a:buClr>
                <a:schemeClr val="tx1">
                  <a:lumMod val="50000"/>
                  <a:lumOff val="50000"/>
                </a:schemeClr>
              </a:buClr>
              <a:buFont typeface="Wingdings" panose="05000000000000000000" pitchFamily="2" charset="2"/>
              <a:buChar char="Ø"/>
              <a:defRPr/>
            </a:lvl1pPr>
            <a:lvl2pPr marL="742950" indent="-285750">
              <a:buClr>
                <a:schemeClr val="tx1">
                  <a:lumMod val="50000"/>
                  <a:lumOff val="50000"/>
                </a:schemeClr>
              </a:buClr>
              <a:buFont typeface="Wingdings" panose="05000000000000000000" pitchFamily="2" charset="2"/>
              <a:buChar char="Ø"/>
              <a:defRPr/>
            </a:lvl2pPr>
            <a:lvl3pPr marL="1143000" indent="-228600">
              <a:buClr>
                <a:schemeClr val="tx1">
                  <a:lumMod val="50000"/>
                  <a:lumOff val="50000"/>
                </a:schemeClr>
              </a:buClr>
              <a:buFont typeface="Wingdings" panose="05000000000000000000" pitchFamily="2" charset="2"/>
              <a:buChar char="Ø"/>
              <a:defRPr/>
            </a:lvl3pPr>
            <a:lvl4pPr marL="1600200" indent="-228600">
              <a:buClr>
                <a:schemeClr val="tx1">
                  <a:lumMod val="50000"/>
                  <a:lumOff val="50000"/>
                </a:schemeClr>
              </a:buClr>
              <a:buFont typeface="Wingdings" panose="05000000000000000000" pitchFamily="2" charset="2"/>
              <a:buChar char="Ø"/>
              <a:defRPr/>
            </a:lvl4pPr>
            <a:lvl5pPr marL="2057400" indent="-228600">
              <a:buClr>
                <a:schemeClr val="tx1">
                  <a:lumMod val="50000"/>
                  <a:lumOff val="50000"/>
                </a:schemeClr>
              </a:buClr>
              <a:buFont typeface="Wingdings" panose="05000000000000000000" pitchFamily="2" charset="2"/>
              <a:buChar char="Ø"/>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74077246"/>
      </p:ext>
    </p:extLst>
  </p:cSld>
  <p:clrMapOvr>
    <a:masterClrMapping/>
  </p:clrMapOvr>
  <p:transition spd="slow">
    <p:cover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939279541"/>
      </p:ext>
    </p:extLst>
  </p:cSld>
  <p:clrMapOvr>
    <a:masterClrMapping/>
  </p:clrMapOvr>
  <p:transition spd="slow">
    <p:cover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36516084"/>
      </p:ext>
    </p:extLst>
  </p:cSld>
  <p:clrMapOvr>
    <a:masterClrMapping/>
  </p:clrMapOvr>
  <p:transition spd="slow">
    <p:cover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6242247"/>
      </p:ext>
    </p:extLst>
  </p:cSld>
  <p:clrMapOvr>
    <a:masterClrMapping/>
  </p:clrMapOvr>
  <p:transition spd="slow">
    <p:cover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838200"/>
            <a:ext cx="2057400" cy="5287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838200"/>
            <a:ext cx="6019800" cy="5287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5837268"/>
      </p:ext>
    </p:extLst>
  </p:cSld>
  <p:clrMapOvr>
    <a:masterClrMapping/>
  </p:clrMapOvr>
  <p:transition spd="slow">
    <p:cover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990600"/>
          </a:xfrm>
        </p:spPr>
        <p:txBody>
          <a:bodyPr/>
          <a:lstStyle/>
          <a:p>
            <a:r>
              <a:rPr lang="en-US"/>
              <a:t>Click to edit Master title style</a:t>
            </a:r>
          </a:p>
        </p:txBody>
      </p:sp>
      <p:sp>
        <p:nvSpPr>
          <p:cNvPr id="3" name="Table Placeholder 2"/>
          <p:cNvSpPr>
            <a:spLocks noGrp="1"/>
          </p:cNvSpPr>
          <p:nvPr>
            <p:ph type="tbl" idx="1"/>
          </p:nvPr>
        </p:nvSpPr>
        <p:spPr>
          <a:xfrm>
            <a:off x="609600" y="1905000"/>
            <a:ext cx="8077200" cy="4221163"/>
          </a:xfrm>
        </p:spPr>
        <p:txBody>
          <a:bodyPr/>
          <a:lstStyle/>
          <a:p>
            <a:pPr lvl="0"/>
            <a:endParaRPr lang="en-US" noProof="0"/>
          </a:p>
        </p:txBody>
      </p:sp>
    </p:spTree>
    <p:extLst>
      <p:ext uri="{BB962C8B-B14F-4D97-AF65-F5344CB8AC3E}">
        <p14:creationId xmlns:p14="http://schemas.microsoft.com/office/powerpoint/2010/main" val="4222330035"/>
      </p:ext>
    </p:extLst>
  </p:cSld>
  <p:clrMapOvr>
    <a:masterClrMapping/>
  </p:clrMapOvr>
  <p:transition spd="slow">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016214885"/>
      </p:ext>
    </p:extLst>
  </p:cSld>
  <p:clrMapOvr>
    <a:masterClrMapping/>
  </p:clrMapOvr>
  <p:transition spd="slow">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905000"/>
            <a:ext cx="3962400" cy="4221163"/>
          </a:xfrm>
        </p:spPr>
        <p:txBody>
          <a:bodyPr/>
          <a:lstStyle>
            <a:lvl1pPr marL="342900" indent="-342900">
              <a:buClr>
                <a:schemeClr val="tx1">
                  <a:lumMod val="50000"/>
                  <a:lumOff val="50000"/>
                </a:schemeClr>
              </a:buClr>
              <a:buFont typeface="Wingdings" panose="05000000000000000000" pitchFamily="2" charset="2"/>
              <a:buChar char="Ø"/>
              <a:defRPr sz="2800"/>
            </a:lvl1pPr>
            <a:lvl2pPr marL="742950" indent="-285750">
              <a:buClr>
                <a:schemeClr val="tx1">
                  <a:lumMod val="50000"/>
                  <a:lumOff val="50000"/>
                </a:schemeClr>
              </a:buClr>
              <a:buFont typeface="Wingdings" panose="05000000000000000000" pitchFamily="2" charset="2"/>
              <a:buChar char="Ø"/>
              <a:defRPr sz="2400"/>
            </a:lvl2pPr>
            <a:lvl3pPr marL="1143000" indent="-228600">
              <a:buClr>
                <a:schemeClr val="tx1">
                  <a:lumMod val="50000"/>
                  <a:lumOff val="50000"/>
                </a:schemeClr>
              </a:buClr>
              <a:buFont typeface="Wingdings" panose="05000000000000000000" pitchFamily="2" charset="2"/>
              <a:buChar char="Ø"/>
              <a:defRPr sz="2000"/>
            </a:lvl3pPr>
            <a:lvl4pPr marL="1600200" indent="-228600">
              <a:buClr>
                <a:schemeClr val="tx1">
                  <a:lumMod val="50000"/>
                  <a:lumOff val="50000"/>
                </a:schemeClr>
              </a:buClr>
              <a:buFont typeface="Wingdings" panose="05000000000000000000" pitchFamily="2" charset="2"/>
              <a:buChar char="Ø"/>
              <a:defRPr sz="1800"/>
            </a:lvl4pPr>
            <a:lvl5pPr marL="2057400" indent="-228600">
              <a:buClr>
                <a:schemeClr val="tx1">
                  <a:lumMod val="50000"/>
                  <a:lumOff val="50000"/>
                </a:schemeClr>
              </a:buClr>
              <a:buFont typeface="Wingdings" panose="05000000000000000000" pitchFamily="2" charset="2"/>
              <a:buChar char="Ø"/>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24400" y="1905000"/>
            <a:ext cx="3962400" cy="4221163"/>
          </a:xfrm>
        </p:spPr>
        <p:txBody>
          <a:bodyPr/>
          <a:lstStyle>
            <a:lvl1pPr marL="342900" indent="-342900">
              <a:buClr>
                <a:schemeClr val="tx1">
                  <a:lumMod val="50000"/>
                  <a:lumOff val="50000"/>
                </a:schemeClr>
              </a:buClr>
              <a:buFont typeface="Wingdings" panose="05000000000000000000" pitchFamily="2" charset="2"/>
              <a:buChar char="Ø"/>
              <a:defRPr sz="2800"/>
            </a:lvl1pPr>
            <a:lvl2pPr marL="742950" indent="-285750">
              <a:buClr>
                <a:schemeClr val="tx1">
                  <a:lumMod val="50000"/>
                  <a:lumOff val="50000"/>
                </a:schemeClr>
              </a:buClr>
              <a:buFont typeface="Wingdings" panose="05000000000000000000" pitchFamily="2" charset="2"/>
              <a:buChar char="Ø"/>
              <a:defRPr sz="2400"/>
            </a:lvl2pPr>
            <a:lvl3pPr marL="1143000" indent="-228600">
              <a:buClr>
                <a:schemeClr val="tx1">
                  <a:lumMod val="50000"/>
                  <a:lumOff val="50000"/>
                </a:schemeClr>
              </a:buClr>
              <a:buFont typeface="Wingdings" panose="05000000000000000000" pitchFamily="2" charset="2"/>
              <a:buChar char="Ø"/>
              <a:defRPr sz="2000"/>
            </a:lvl3pPr>
            <a:lvl4pPr marL="1600200" indent="-228600">
              <a:buClr>
                <a:schemeClr val="tx1">
                  <a:lumMod val="50000"/>
                  <a:lumOff val="50000"/>
                </a:schemeClr>
              </a:buClr>
              <a:buFont typeface="Wingdings" panose="05000000000000000000" pitchFamily="2" charset="2"/>
              <a:buChar char="Ø"/>
              <a:defRPr sz="1800"/>
            </a:lvl4pPr>
            <a:lvl5pPr marL="2057400" indent="-228600">
              <a:buClr>
                <a:schemeClr val="tx1">
                  <a:lumMod val="50000"/>
                  <a:lumOff val="50000"/>
                </a:schemeClr>
              </a:buClr>
              <a:buFont typeface="Wingdings" panose="05000000000000000000" pitchFamily="2" charset="2"/>
              <a:buChar char="Ø"/>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56664053"/>
      </p:ext>
    </p:extLst>
  </p:cSld>
  <p:clrMapOvr>
    <a:masterClrMapping/>
  </p:clrMapOvr>
  <p:transition spd="slow">
    <p:cover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7458693"/>
      </p:ext>
    </p:extLst>
  </p:cSld>
  <p:clrMapOvr>
    <a:masterClrMapping/>
  </p:clrMapOvr>
  <p:transition spd="slow">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146864670"/>
      </p:ext>
    </p:extLst>
  </p:cSld>
  <p:clrMapOvr>
    <a:masterClrMapping/>
  </p:clrMapOvr>
  <p:transition spd="slow">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3220924"/>
      </p:ext>
    </p:extLst>
  </p:cSld>
  <p:clrMapOvr>
    <a:masterClrMapping/>
  </p:clrMapOvr>
  <p:transition spd="slow">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939358726"/>
      </p:ext>
    </p:extLst>
  </p:cSld>
  <p:clrMapOvr>
    <a:masterClrMapping/>
  </p:clrMapOvr>
  <p:transition spd="slow">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556948116"/>
      </p:ext>
    </p:extLst>
  </p:cSld>
  <p:clrMapOvr>
    <a:masterClrMapping/>
  </p:clrMapOvr>
  <p:transition spd="slow">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838200"/>
            <a:ext cx="8229600" cy="990600"/>
          </a:xfrm>
          <a:prstGeom prst="rect">
            <a:avLst/>
          </a:prstGeom>
          <a:noFill/>
          <a:ln>
            <a:noFill/>
          </a:ln>
          <a:effectLst/>
          <a:extLst>
            <a:ext uri="{909E8E84-426E-40DD-AFC4-6F175D3DCCD1}">
              <a14:hiddenFill xmlns:a14="http://schemas.microsoft.com/office/drawing/2010/main">
                <a:solidFill>
                  <a:srgbClr val="7A003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905000"/>
            <a:ext cx="8077200" cy="4221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5" descr="milo-powerpoint-heade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5688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cover dir="r"/>
  </p:transition>
  <p:txStyles>
    <p:titleStyle>
      <a:lvl1pPr algn="ctr" rtl="0" eaLnBrk="0" fontAlgn="base" hangingPunct="0">
        <a:spcBef>
          <a:spcPct val="0"/>
        </a:spcBef>
        <a:spcAft>
          <a:spcPct val="0"/>
        </a:spcAft>
        <a:defRPr sz="4400" b="1">
          <a:solidFill>
            <a:srgbClr val="7A003C"/>
          </a:solidFill>
          <a:latin typeface="+mj-lt"/>
          <a:ea typeface="+mj-ea"/>
          <a:cs typeface="+mj-cs"/>
        </a:defRPr>
      </a:lvl1pPr>
      <a:lvl2pPr algn="ctr" rtl="0" eaLnBrk="0" fontAlgn="base" hangingPunct="0">
        <a:spcBef>
          <a:spcPct val="0"/>
        </a:spcBef>
        <a:spcAft>
          <a:spcPct val="0"/>
        </a:spcAft>
        <a:defRPr sz="4400" b="1">
          <a:solidFill>
            <a:srgbClr val="7A003C"/>
          </a:solidFill>
          <a:latin typeface="Univers 57 Condensed" pitchFamily="34" charset="0"/>
        </a:defRPr>
      </a:lvl2pPr>
      <a:lvl3pPr algn="ctr" rtl="0" eaLnBrk="0" fontAlgn="base" hangingPunct="0">
        <a:spcBef>
          <a:spcPct val="0"/>
        </a:spcBef>
        <a:spcAft>
          <a:spcPct val="0"/>
        </a:spcAft>
        <a:defRPr sz="4400" b="1">
          <a:solidFill>
            <a:srgbClr val="7A003C"/>
          </a:solidFill>
          <a:latin typeface="Univers 57 Condensed" pitchFamily="34" charset="0"/>
        </a:defRPr>
      </a:lvl3pPr>
      <a:lvl4pPr algn="ctr" rtl="0" eaLnBrk="0" fontAlgn="base" hangingPunct="0">
        <a:spcBef>
          <a:spcPct val="0"/>
        </a:spcBef>
        <a:spcAft>
          <a:spcPct val="0"/>
        </a:spcAft>
        <a:defRPr sz="4400" b="1">
          <a:solidFill>
            <a:srgbClr val="7A003C"/>
          </a:solidFill>
          <a:latin typeface="Univers 57 Condensed" pitchFamily="34" charset="0"/>
        </a:defRPr>
      </a:lvl4pPr>
      <a:lvl5pPr algn="ctr" rtl="0" eaLnBrk="0" fontAlgn="base" hangingPunct="0">
        <a:spcBef>
          <a:spcPct val="0"/>
        </a:spcBef>
        <a:spcAft>
          <a:spcPct val="0"/>
        </a:spcAft>
        <a:defRPr sz="4400" b="1">
          <a:solidFill>
            <a:srgbClr val="7A003C"/>
          </a:solidFill>
          <a:latin typeface="Univers 57 Condensed" pitchFamily="34" charset="0"/>
        </a:defRPr>
      </a:lvl5pPr>
      <a:lvl6pPr marL="457200" algn="ctr" rtl="0" fontAlgn="base">
        <a:spcBef>
          <a:spcPct val="0"/>
        </a:spcBef>
        <a:spcAft>
          <a:spcPct val="0"/>
        </a:spcAft>
        <a:defRPr sz="4400" b="1">
          <a:solidFill>
            <a:srgbClr val="7A003C"/>
          </a:solidFill>
          <a:latin typeface="Univers 57 Condensed" pitchFamily="34" charset="0"/>
        </a:defRPr>
      </a:lvl6pPr>
      <a:lvl7pPr marL="914400" algn="ctr" rtl="0" fontAlgn="base">
        <a:spcBef>
          <a:spcPct val="0"/>
        </a:spcBef>
        <a:spcAft>
          <a:spcPct val="0"/>
        </a:spcAft>
        <a:defRPr sz="4400" b="1">
          <a:solidFill>
            <a:srgbClr val="7A003C"/>
          </a:solidFill>
          <a:latin typeface="Univers 57 Condensed" pitchFamily="34" charset="0"/>
        </a:defRPr>
      </a:lvl7pPr>
      <a:lvl8pPr marL="1371600" algn="ctr" rtl="0" fontAlgn="base">
        <a:spcBef>
          <a:spcPct val="0"/>
        </a:spcBef>
        <a:spcAft>
          <a:spcPct val="0"/>
        </a:spcAft>
        <a:defRPr sz="4400" b="1">
          <a:solidFill>
            <a:srgbClr val="7A003C"/>
          </a:solidFill>
          <a:latin typeface="Univers 57 Condensed" pitchFamily="34" charset="0"/>
        </a:defRPr>
      </a:lvl8pPr>
      <a:lvl9pPr marL="1828800" algn="ctr" rtl="0" fontAlgn="base">
        <a:spcBef>
          <a:spcPct val="0"/>
        </a:spcBef>
        <a:spcAft>
          <a:spcPct val="0"/>
        </a:spcAft>
        <a:defRPr sz="4400" b="1">
          <a:solidFill>
            <a:srgbClr val="7A003C"/>
          </a:solidFill>
          <a:latin typeface="Univers 57 Condensed" pitchFamily="34" charset="0"/>
        </a:defRPr>
      </a:lvl9pPr>
    </p:titleStyle>
    <p:bodyStyle>
      <a:lvl1pPr marL="342900" indent="-342900" algn="l" rtl="0" eaLnBrk="0" fontAlgn="base" hangingPunct="0">
        <a:spcBef>
          <a:spcPct val="20000"/>
        </a:spcBef>
        <a:spcAft>
          <a:spcPct val="0"/>
        </a:spcAft>
        <a:buClr>
          <a:srgbClr val="FDBF57"/>
        </a:buClr>
        <a:buFont typeface="Wingdings" pitchFamily="2" charset="2"/>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7A003C"/>
        </a:buClr>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rgbClr val="8E979D"/>
        </a:buClr>
        <a:buFont typeface="Wingdings"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rgbClr val="FDBF57"/>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rgbClr val="7A003C"/>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rgbClr val="7A003C"/>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rgbClr val="7A003C"/>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rgbClr val="7A003C"/>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rgbClr val="7A003C"/>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838200"/>
            <a:ext cx="8229600" cy="990600"/>
          </a:xfrm>
          <a:prstGeom prst="rect">
            <a:avLst/>
          </a:prstGeom>
          <a:noFill/>
          <a:ln>
            <a:noFill/>
          </a:ln>
          <a:effectLst/>
          <a:extLst>
            <a:ext uri="{909E8E84-426E-40DD-AFC4-6F175D3DCCD1}">
              <a14:hiddenFill xmlns:a14="http://schemas.microsoft.com/office/drawing/2010/main">
                <a:solidFill>
                  <a:srgbClr val="7A003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905000"/>
            <a:ext cx="8077200" cy="4221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5" descr="milo-powerpoint-heade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082069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ransition spd="slow">
    <p:cover dir="r"/>
  </p:transition>
  <p:txStyles>
    <p:titleStyle>
      <a:lvl1pPr algn="ctr" rtl="0" eaLnBrk="0" fontAlgn="base" hangingPunct="0">
        <a:spcBef>
          <a:spcPct val="0"/>
        </a:spcBef>
        <a:spcAft>
          <a:spcPct val="0"/>
        </a:spcAft>
        <a:defRPr sz="4400" b="1">
          <a:solidFill>
            <a:srgbClr val="7A003C"/>
          </a:solidFill>
          <a:latin typeface="+mj-lt"/>
          <a:ea typeface="+mj-ea"/>
          <a:cs typeface="+mj-cs"/>
        </a:defRPr>
      </a:lvl1pPr>
      <a:lvl2pPr algn="ctr" rtl="0" eaLnBrk="0" fontAlgn="base" hangingPunct="0">
        <a:spcBef>
          <a:spcPct val="0"/>
        </a:spcBef>
        <a:spcAft>
          <a:spcPct val="0"/>
        </a:spcAft>
        <a:defRPr sz="4400" b="1">
          <a:solidFill>
            <a:srgbClr val="7A003C"/>
          </a:solidFill>
          <a:latin typeface="Univers 57 Condensed" pitchFamily="34" charset="0"/>
        </a:defRPr>
      </a:lvl2pPr>
      <a:lvl3pPr algn="ctr" rtl="0" eaLnBrk="0" fontAlgn="base" hangingPunct="0">
        <a:spcBef>
          <a:spcPct val="0"/>
        </a:spcBef>
        <a:spcAft>
          <a:spcPct val="0"/>
        </a:spcAft>
        <a:defRPr sz="4400" b="1">
          <a:solidFill>
            <a:srgbClr val="7A003C"/>
          </a:solidFill>
          <a:latin typeface="Univers 57 Condensed" pitchFamily="34" charset="0"/>
        </a:defRPr>
      </a:lvl3pPr>
      <a:lvl4pPr algn="ctr" rtl="0" eaLnBrk="0" fontAlgn="base" hangingPunct="0">
        <a:spcBef>
          <a:spcPct val="0"/>
        </a:spcBef>
        <a:spcAft>
          <a:spcPct val="0"/>
        </a:spcAft>
        <a:defRPr sz="4400" b="1">
          <a:solidFill>
            <a:srgbClr val="7A003C"/>
          </a:solidFill>
          <a:latin typeface="Univers 57 Condensed" pitchFamily="34" charset="0"/>
        </a:defRPr>
      </a:lvl4pPr>
      <a:lvl5pPr algn="ctr" rtl="0" eaLnBrk="0" fontAlgn="base" hangingPunct="0">
        <a:spcBef>
          <a:spcPct val="0"/>
        </a:spcBef>
        <a:spcAft>
          <a:spcPct val="0"/>
        </a:spcAft>
        <a:defRPr sz="4400" b="1">
          <a:solidFill>
            <a:srgbClr val="7A003C"/>
          </a:solidFill>
          <a:latin typeface="Univers 57 Condensed" pitchFamily="34" charset="0"/>
        </a:defRPr>
      </a:lvl5pPr>
      <a:lvl6pPr marL="457200" algn="ctr" rtl="0" fontAlgn="base">
        <a:spcBef>
          <a:spcPct val="0"/>
        </a:spcBef>
        <a:spcAft>
          <a:spcPct val="0"/>
        </a:spcAft>
        <a:defRPr sz="4400" b="1">
          <a:solidFill>
            <a:srgbClr val="7A003C"/>
          </a:solidFill>
          <a:latin typeface="Univers 57 Condensed" pitchFamily="34" charset="0"/>
        </a:defRPr>
      </a:lvl6pPr>
      <a:lvl7pPr marL="914400" algn="ctr" rtl="0" fontAlgn="base">
        <a:spcBef>
          <a:spcPct val="0"/>
        </a:spcBef>
        <a:spcAft>
          <a:spcPct val="0"/>
        </a:spcAft>
        <a:defRPr sz="4400" b="1">
          <a:solidFill>
            <a:srgbClr val="7A003C"/>
          </a:solidFill>
          <a:latin typeface="Univers 57 Condensed" pitchFamily="34" charset="0"/>
        </a:defRPr>
      </a:lvl7pPr>
      <a:lvl8pPr marL="1371600" algn="ctr" rtl="0" fontAlgn="base">
        <a:spcBef>
          <a:spcPct val="0"/>
        </a:spcBef>
        <a:spcAft>
          <a:spcPct val="0"/>
        </a:spcAft>
        <a:defRPr sz="4400" b="1">
          <a:solidFill>
            <a:srgbClr val="7A003C"/>
          </a:solidFill>
          <a:latin typeface="Univers 57 Condensed" pitchFamily="34" charset="0"/>
        </a:defRPr>
      </a:lvl8pPr>
      <a:lvl9pPr marL="1828800" algn="ctr" rtl="0" fontAlgn="base">
        <a:spcBef>
          <a:spcPct val="0"/>
        </a:spcBef>
        <a:spcAft>
          <a:spcPct val="0"/>
        </a:spcAft>
        <a:defRPr sz="4400" b="1">
          <a:solidFill>
            <a:srgbClr val="7A003C"/>
          </a:solidFill>
          <a:latin typeface="Univers 57 Condensed" pitchFamily="34" charset="0"/>
        </a:defRPr>
      </a:lvl9pPr>
    </p:titleStyle>
    <p:bodyStyle>
      <a:lvl1pPr marL="342900" indent="-342900" algn="l" rtl="0" eaLnBrk="0" fontAlgn="base" hangingPunct="0">
        <a:spcBef>
          <a:spcPct val="20000"/>
        </a:spcBef>
        <a:spcAft>
          <a:spcPct val="0"/>
        </a:spcAft>
        <a:buClr>
          <a:srgbClr val="FDBF57"/>
        </a:buClr>
        <a:buFont typeface="Wingdings" pitchFamily="2" charset="2"/>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7A003C"/>
        </a:buClr>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rgbClr val="8E979D"/>
        </a:buClr>
        <a:buFont typeface="Wingdings"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rgbClr val="FDBF57"/>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rgbClr val="7A003C"/>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rgbClr val="7A003C"/>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rgbClr val="7A003C"/>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rgbClr val="7A003C"/>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rgbClr val="7A003C"/>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mailto:caldwejr@mcmaster.ca"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mailto:mainguam@mcmaster.ca"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mailto:caldwejr@mcmaster.ca"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mailto:mainguam@mcmaster.ca"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mailto:caldwejr@mcmaster.ca"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mailto:mainguam@mcmaster.ca"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mailto:huyskar@mcmaster.ca"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huyskar@mcmaster.ca"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huyskar@mcmaster.ca"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huyskar@mcmaster.ca"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mailto:caldwejr@mcmaster.ca"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3" Type="http://schemas.openxmlformats.org/officeDocument/2006/relationships/hyperlink" Target="https://innovationfactory.ca/funding-sophi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mailto:mainguam@mcmaster.ca"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hyperlink" Target="mailto:crosslg@mcmaster.ca"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s://www.nserc-crsng.gc.ca/Professors-Professeurs/RPP-PP/I2I-Innov_eng.asp"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lab2market.ca/program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mailto:crosslg@mcmaster.ca"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kimps@mcmaster.ca" TargetMode="External"/><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3" Type="http://schemas.openxmlformats.org/officeDocument/2006/relationships/hyperlink" Target="mailto:kimps@mcmaster.ca" TargetMode="External"/><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3" Type="http://schemas.openxmlformats.org/officeDocument/2006/relationships/hyperlink" Target="mailto:heydenrw@mcmaster.ca" TargetMode="External"/><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3" Type="http://schemas.openxmlformats.org/officeDocument/2006/relationships/hyperlink" Target="mailto:kimps@mcmaster.ca" TargetMode="External"/><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3" Type="http://schemas.openxmlformats.org/officeDocument/2006/relationships/hyperlink" Target="mailto:mcintyp@mcmaster.ca" TargetMode="External"/><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3" Type="http://schemas.openxmlformats.org/officeDocument/2006/relationships/hyperlink" Target="mailto:dumitrm@mcmaster.ca" TargetMode="External"/><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ailto:mcintyp@mcmaster.ca"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mailto:mcintyp@mcmaster.ca"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mailto:kimps@mcmaster.ca"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hyperlink" Target="mailto:mainguam@mcmaster.ca" TargetMode="External"/><Relationship Id="rId3" Type="http://schemas.openxmlformats.org/officeDocument/2006/relationships/hyperlink" Target="mailto:metham@mcmaster.ca" TargetMode="External"/><Relationship Id="rId7" Type="http://schemas.openxmlformats.org/officeDocument/2006/relationships/hyperlink" Target="mailto:caldwejr@mcmaster.ca" TargetMode="External"/><Relationship Id="rId2" Type="http://schemas.openxmlformats.org/officeDocument/2006/relationships/notesSlide" Target="../notesSlides/notesSlide31.xml"/><Relationship Id="rId1" Type="http://schemas.openxmlformats.org/officeDocument/2006/relationships/slideLayout" Target="../slideLayouts/slideLayout7.xml"/><Relationship Id="rId6" Type="http://schemas.openxmlformats.org/officeDocument/2006/relationships/hyperlink" Target="mailto:hectoraj@mcmaster.ca" TargetMode="External"/><Relationship Id="rId5" Type="http://schemas.openxmlformats.org/officeDocument/2006/relationships/hyperlink" Target="mailto:crosslg@mcmaster.ca" TargetMode="External"/><Relationship Id="rId10" Type="http://schemas.openxmlformats.org/officeDocument/2006/relationships/hyperlink" Target="mailto:dumitrm@mcmaster.ca" TargetMode="External"/><Relationship Id="rId4" Type="http://schemas.openxmlformats.org/officeDocument/2006/relationships/hyperlink" Target="mailto:huyskar@mcmaster.ca" TargetMode="External"/><Relationship Id="rId9" Type="http://schemas.openxmlformats.org/officeDocument/2006/relationships/hyperlink" Target="mailto:kimps@mcmcmaster.ca"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hyperlink" Target="https://research.mcmaster.ca/app/uploads/2018/08/Discovery-Disclosure-Form-1.doc" TargetMode="External"/><Relationship Id="rId2" Type="http://schemas.openxmlformats.org/officeDocument/2006/relationships/notesSlide" Target="../notesSlides/notesSlide5.xml"/><Relationship Id="rId1" Type="http://schemas.openxmlformats.org/officeDocument/2006/relationships/slideLayout" Target="../slideLayouts/slideLayout14.xml"/><Relationship Id="rId5" Type="http://schemas.openxmlformats.org/officeDocument/2006/relationships/hyperlink" Target="https://research.mcmaster.ca/research-resources/procedures-policies-guidelines/" TargetMode="External"/><Relationship Id="rId4" Type="http://schemas.openxmlformats.org/officeDocument/2006/relationships/hyperlink" Target="mailto:crosslg@mcmaster.ca"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hyperlink" Target="mailto:novosedlik@mcmaster.ca" TargetMode="External"/><Relationship Id="rId2" Type="http://schemas.openxmlformats.org/officeDocument/2006/relationships/hyperlink" Target="mailto:lawsong@mcmaster.ca" TargetMode="Externa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4114800"/>
            <a:ext cx="3429000" cy="1262063"/>
          </a:xfrm>
          <a:prstGeom prst="rect">
            <a:avLst/>
          </a:prstGeom>
          <a:noFill/>
          <a:ln w="15875">
            <a:noFill/>
          </a:ln>
        </p:spPr>
        <p:txBody>
          <a:bodyPr>
            <a:spAutoFit/>
          </a:bodyPr>
          <a:lstStyle/>
          <a:p>
            <a:pPr eaLnBrk="0" fontAlgn="base" hangingPunct="0">
              <a:spcBef>
                <a:spcPct val="0"/>
              </a:spcBef>
              <a:spcAft>
                <a:spcPct val="0"/>
              </a:spcAft>
              <a:defRPr/>
            </a:pPr>
            <a:endParaRPr lang="en-CA" dirty="0">
              <a:solidFill>
                <a:srgbClr val="000000"/>
              </a:solidFill>
              <a:latin typeface="Arial" panose="020B0604020202020204" pitchFamily="34" charset="0"/>
            </a:endParaRPr>
          </a:p>
          <a:p>
            <a:pPr algn="ctr" eaLnBrk="0" fontAlgn="base" hangingPunct="0">
              <a:spcBef>
                <a:spcPct val="0"/>
              </a:spcBef>
              <a:spcAft>
                <a:spcPct val="0"/>
              </a:spcAft>
              <a:defRPr/>
            </a:pPr>
            <a:r>
              <a:rPr lang="en-CA" sz="2000" dirty="0"/>
              <a:t>McMaster Industry Liaison Office (MILO)</a:t>
            </a:r>
          </a:p>
          <a:p>
            <a:pPr eaLnBrk="0" fontAlgn="base" hangingPunct="0">
              <a:spcBef>
                <a:spcPct val="0"/>
              </a:spcBef>
              <a:spcAft>
                <a:spcPct val="0"/>
              </a:spcAft>
              <a:defRPr/>
            </a:pPr>
            <a:endParaRPr lang="en-CA" dirty="0">
              <a:solidFill>
                <a:srgbClr val="000000"/>
              </a:solidFill>
              <a:latin typeface="Arial" panose="020B0604020202020204" pitchFamily="34" charset="0"/>
            </a:endParaRPr>
          </a:p>
        </p:txBody>
      </p:sp>
      <p:sp>
        <p:nvSpPr>
          <p:cNvPr id="5" name="TextBox 4"/>
          <p:cNvSpPr txBox="1"/>
          <p:nvPr/>
        </p:nvSpPr>
        <p:spPr>
          <a:xfrm>
            <a:off x="4953000" y="3960813"/>
            <a:ext cx="3733800" cy="1570037"/>
          </a:xfrm>
          <a:prstGeom prst="rect">
            <a:avLst/>
          </a:prstGeom>
          <a:noFill/>
          <a:ln w="15875">
            <a:noFill/>
          </a:ln>
        </p:spPr>
        <p:txBody>
          <a:bodyPr>
            <a:spAutoFit/>
          </a:bodyPr>
          <a:lstStyle/>
          <a:p>
            <a:pPr eaLnBrk="0" fontAlgn="base" hangingPunct="0">
              <a:spcBef>
                <a:spcPct val="0"/>
              </a:spcBef>
              <a:spcAft>
                <a:spcPct val="0"/>
              </a:spcAft>
              <a:defRPr/>
            </a:pPr>
            <a:endParaRPr lang="en-CA" dirty="0">
              <a:solidFill>
                <a:srgbClr val="000000"/>
              </a:solidFill>
              <a:latin typeface="Arial" panose="020B0604020202020204" pitchFamily="34" charset="0"/>
            </a:endParaRPr>
          </a:p>
          <a:p>
            <a:pPr algn="ctr" eaLnBrk="0" fontAlgn="base" hangingPunct="0">
              <a:spcBef>
                <a:spcPct val="0"/>
              </a:spcBef>
              <a:spcAft>
                <a:spcPct val="0"/>
              </a:spcAft>
              <a:defRPr/>
            </a:pPr>
            <a:r>
              <a:rPr lang="en-CA" sz="2000" dirty="0"/>
              <a:t>Research Office for Administration, Development and Support (ROADS)</a:t>
            </a:r>
          </a:p>
          <a:p>
            <a:pPr eaLnBrk="0" fontAlgn="base" hangingPunct="0">
              <a:spcBef>
                <a:spcPct val="0"/>
              </a:spcBef>
              <a:spcAft>
                <a:spcPct val="0"/>
              </a:spcAft>
              <a:defRPr/>
            </a:pPr>
            <a:endParaRPr lang="en-CA" dirty="0">
              <a:solidFill>
                <a:srgbClr val="000000"/>
              </a:solidFill>
              <a:latin typeface="Arial" panose="020B0604020202020204" pitchFamily="34" charset="0"/>
            </a:endParaRPr>
          </a:p>
        </p:txBody>
      </p:sp>
      <p:pic>
        <p:nvPicPr>
          <p:cNvPr id="307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1295400"/>
            <a:ext cx="2998788"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1187624" y="3097213"/>
            <a:ext cx="6912768" cy="923330"/>
          </a:xfrm>
          <a:prstGeom prst="rect">
            <a:avLst/>
          </a:prstGeom>
          <a:noFill/>
        </p:spPr>
        <p:txBody>
          <a:bodyPr wrap="square">
            <a:spAutoFit/>
          </a:bodyPr>
          <a:lstStyle/>
          <a:p>
            <a:pPr eaLnBrk="0" fontAlgn="base" hangingPunct="0">
              <a:spcBef>
                <a:spcPct val="0"/>
              </a:spcBef>
              <a:spcAft>
                <a:spcPct val="0"/>
              </a:spcAft>
              <a:defRPr/>
            </a:pPr>
            <a:endParaRPr lang="en-CA" dirty="0">
              <a:solidFill>
                <a:srgbClr val="000000"/>
              </a:solidFill>
              <a:latin typeface="Arial" panose="020B0604020202020204" pitchFamily="34" charset="0"/>
            </a:endParaRPr>
          </a:p>
          <a:p>
            <a:pPr algn="ctr" eaLnBrk="0" fontAlgn="base" hangingPunct="0">
              <a:spcBef>
                <a:spcPct val="0"/>
              </a:spcBef>
              <a:spcAft>
                <a:spcPct val="0"/>
              </a:spcAft>
              <a:defRPr/>
            </a:pPr>
            <a:r>
              <a:rPr lang="en-CA" sz="3600" dirty="0"/>
              <a:t>Research Funding Opportunities</a:t>
            </a:r>
            <a:endParaRPr lang="en-CA" dirty="0">
              <a:latin typeface="Arial" panose="020B0604020202020204" pitchFamily="34" charset="0"/>
            </a:endParaRPr>
          </a:p>
        </p:txBody>
      </p:sp>
      <p:sp>
        <p:nvSpPr>
          <p:cNvPr id="3078" name="TextBox 7"/>
          <p:cNvSpPr txBox="1">
            <a:spLocks noChangeArrowheads="1"/>
          </p:cNvSpPr>
          <p:nvPr/>
        </p:nvSpPr>
        <p:spPr bwMode="auto">
          <a:xfrm>
            <a:off x="4648200" y="6248400"/>
            <a:ext cx="4419600" cy="533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FDBF57"/>
              </a:buClr>
              <a:buFont typeface="Wingdings" pitchFamily="2" charset="2"/>
              <a:buChar char="§"/>
              <a:defRPr sz="3200">
                <a:solidFill>
                  <a:schemeClr val="tx1"/>
                </a:solidFill>
                <a:latin typeface="Univers 57 Condensed" pitchFamily="34" charset="0"/>
              </a:defRPr>
            </a:lvl1pPr>
            <a:lvl2pPr marL="742950" indent="-285750">
              <a:spcBef>
                <a:spcPct val="20000"/>
              </a:spcBef>
              <a:buClr>
                <a:srgbClr val="7A003C"/>
              </a:buClr>
              <a:buFont typeface="Wingdings" pitchFamily="2" charset="2"/>
              <a:buChar char="§"/>
              <a:defRPr sz="2800">
                <a:solidFill>
                  <a:schemeClr val="tx1"/>
                </a:solidFill>
                <a:latin typeface="Univers 57 Condensed" pitchFamily="34" charset="0"/>
              </a:defRPr>
            </a:lvl2pPr>
            <a:lvl3pPr marL="1143000" indent="-228600">
              <a:spcBef>
                <a:spcPct val="20000"/>
              </a:spcBef>
              <a:buClr>
                <a:srgbClr val="8E979D"/>
              </a:buClr>
              <a:buFont typeface="Wingdings" pitchFamily="2" charset="2"/>
              <a:buChar char="§"/>
              <a:defRPr sz="2400">
                <a:solidFill>
                  <a:schemeClr val="tx1"/>
                </a:solidFill>
                <a:latin typeface="Univers 57 Condensed" pitchFamily="34" charset="0"/>
              </a:defRPr>
            </a:lvl3pPr>
            <a:lvl4pPr marL="1600200" indent="-228600">
              <a:spcBef>
                <a:spcPct val="20000"/>
              </a:spcBef>
              <a:buClr>
                <a:srgbClr val="FDBF57"/>
              </a:buClr>
              <a:buFont typeface="Wingdings" pitchFamily="2" charset="2"/>
              <a:buChar char="§"/>
              <a:defRPr sz="2000">
                <a:solidFill>
                  <a:schemeClr val="tx1"/>
                </a:solidFill>
                <a:latin typeface="Univers 57 Condensed" pitchFamily="34" charset="0"/>
              </a:defRPr>
            </a:lvl4pPr>
            <a:lvl5pPr marL="2057400" indent="-228600">
              <a:spcBef>
                <a:spcPct val="20000"/>
              </a:spcBef>
              <a:buClr>
                <a:srgbClr val="7A003C"/>
              </a:buClr>
              <a:buFont typeface="Wingdings" pitchFamily="2" charset="2"/>
              <a:buChar char="§"/>
              <a:defRPr sz="2000">
                <a:solidFill>
                  <a:schemeClr val="tx1"/>
                </a:solidFill>
                <a:latin typeface="Univers 57 Condensed" pitchFamily="34" charset="0"/>
              </a:defRPr>
            </a:lvl5pPr>
            <a:lvl6pPr marL="25146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6pPr>
            <a:lvl7pPr marL="29718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7pPr>
            <a:lvl8pPr marL="34290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8pPr>
            <a:lvl9pPr marL="38862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9pPr>
          </a:lstStyle>
          <a:p>
            <a:pPr eaLnBrk="0" fontAlgn="base" hangingPunct="0">
              <a:spcBef>
                <a:spcPct val="0"/>
              </a:spcBef>
              <a:spcAft>
                <a:spcPct val="0"/>
              </a:spcAft>
              <a:buClrTx/>
              <a:buFontTx/>
              <a:buNone/>
            </a:pPr>
            <a:endParaRPr lang="en-CA" altLang="en-US" sz="1800">
              <a:solidFill>
                <a:srgbClr val="000000"/>
              </a:solidFill>
              <a:latin typeface="Arial" charset="0"/>
            </a:endParaRPr>
          </a:p>
        </p:txBody>
      </p:sp>
    </p:spTree>
    <p:extLst>
      <p:ext uri="{BB962C8B-B14F-4D97-AF65-F5344CB8AC3E}">
        <p14:creationId xmlns:p14="http://schemas.microsoft.com/office/powerpoint/2010/main" val="3060729793"/>
      </p:ext>
    </p:extLst>
  </p:cSld>
  <p:clrMapOvr>
    <a:masterClrMapping/>
  </p:clrMapOvr>
  <p:transition spd="slow">
    <p:cover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z="3200" dirty="0" err="1"/>
              <a:t>Mitacs</a:t>
            </a:r>
            <a:r>
              <a:rPr lang="en-US" altLang="en-US" sz="3200" dirty="0"/>
              <a:t> Accelerate</a:t>
            </a:r>
          </a:p>
        </p:txBody>
      </p:sp>
      <p:sp>
        <p:nvSpPr>
          <p:cNvPr id="3" name="Content Placeholder 2"/>
          <p:cNvSpPr>
            <a:spLocks noGrp="1"/>
          </p:cNvSpPr>
          <p:nvPr>
            <p:ph idx="1"/>
          </p:nvPr>
        </p:nvSpPr>
        <p:spPr>
          <a:xfrm>
            <a:off x="539552" y="1628800"/>
            <a:ext cx="8077200" cy="4221163"/>
          </a:xfrm>
        </p:spPr>
        <p:txBody>
          <a:bodyPr/>
          <a:lstStyle/>
          <a:p>
            <a:pPr>
              <a:defRPr/>
            </a:pPr>
            <a:r>
              <a:rPr lang="en-US" sz="2000" b="1" dirty="0">
                <a:solidFill>
                  <a:srgbClr val="7A003C"/>
                </a:solidFill>
              </a:rPr>
              <a:t>Purpose:</a:t>
            </a:r>
            <a:r>
              <a:rPr lang="en-US" sz="2000" dirty="0">
                <a:solidFill>
                  <a:srgbClr val="7A003C"/>
                </a:solidFill>
              </a:rPr>
              <a:t> </a:t>
            </a:r>
            <a:r>
              <a:rPr lang="en-US" sz="2000" dirty="0"/>
              <a:t>Mitacs co-invests in research expertise for collaborative projects with organization-directed </a:t>
            </a:r>
            <a:r>
              <a:rPr lang="en-US" sz="2000" b="1" dirty="0"/>
              <a:t>research </a:t>
            </a:r>
            <a:r>
              <a:rPr lang="en-US" sz="2000" dirty="0"/>
              <a:t>challenges. </a:t>
            </a:r>
            <a:endParaRPr lang="en-US" sz="2000" b="1" dirty="0">
              <a:solidFill>
                <a:srgbClr val="7A003C"/>
              </a:solidFill>
            </a:endParaRPr>
          </a:p>
          <a:p>
            <a:pPr marL="342900" marR="0" lvl="0" indent="-342900" algn="l" defTabSz="914400" rtl="0" eaLnBrk="0" fontAlgn="base" latinLnBrk="0" hangingPunct="0">
              <a:lnSpc>
                <a:spcPct val="100000"/>
              </a:lnSpc>
              <a:spcBef>
                <a:spcPct val="20000"/>
              </a:spcBef>
              <a:spcAft>
                <a:spcPct val="0"/>
              </a:spcAft>
              <a:buClr>
                <a:srgbClr val="000000">
                  <a:lumMod val="50000"/>
                  <a:lumOff val="50000"/>
                </a:srgbClr>
              </a:buClr>
              <a:buSzTx/>
              <a:buFont typeface="Wingdings" panose="05000000000000000000" pitchFamily="2" charset="2"/>
              <a:buChar char="Ø"/>
              <a:tabLst/>
              <a:defRPr/>
            </a:pPr>
            <a:endParaRPr lang="en-US" sz="1600" b="1" dirty="0">
              <a:solidFill>
                <a:srgbClr val="7A003C"/>
              </a:solidFill>
            </a:endParaRPr>
          </a:p>
          <a:p>
            <a:pPr marL="342900" marR="0" lvl="0" indent="-342900" algn="l" defTabSz="914400" rtl="0" eaLnBrk="0" fontAlgn="base" latinLnBrk="0" hangingPunct="0">
              <a:lnSpc>
                <a:spcPct val="100000"/>
              </a:lnSpc>
              <a:spcBef>
                <a:spcPct val="20000"/>
              </a:spcBef>
              <a:spcAft>
                <a:spcPct val="0"/>
              </a:spcAft>
              <a:buClr>
                <a:srgbClr val="000000">
                  <a:lumMod val="50000"/>
                  <a:lumOff val="50000"/>
                </a:srgbClr>
              </a:buClr>
              <a:buSzTx/>
              <a:buFont typeface="Wingdings" panose="05000000000000000000" pitchFamily="2" charset="2"/>
              <a:buChar char="Ø"/>
              <a:tabLst/>
              <a:defRPr/>
            </a:pPr>
            <a:r>
              <a:rPr lang="en-US" sz="1600" b="1" dirty="0">
                <a:solidFill>
                  <a:srgbClr val="7A003C"/>
                </a:solidFill>
              </a:rPr>
              <a:t>Eligible researchers:</a:t>
            </a:r>
            <a:r>
              <a:rPr kumimoji="0" lang="en-US" sz="1600" b="0" i="1" u="none" strike="noStrike" kern="0" cap="none" spc="0" normalizeH="0" baseline="0" noProof="0" dirty="0">
                <a:ln>
                  <a:noFill/>
                </a:ln>
                <a:solidFill>
                  <a:srgbClr val="000000"/>
                </a:solidFill>
                <a:effectLst/>
                <a:uLnTx/>
                <a:uFillTx/>
                <a:latin typeface="Univers 57 Condensed"/>
                <a:ea typeface="+mn-ea"/>
                <a:cs typeface="+mn-cs"/>
              </a:rPr>
              <a:t> </a:t>
            </a:r>
            <a:r>
              <a:rPr lang="en-US" sz="1600" dirty="0"/>
              <a:t>undergraduate, Master’s, PhD, postdoctoral fellow, and recent graduate (within 2 years)</a:t>
            </a:r>
          </a:p>
          <a:p>
            <a:pPr lvl="1" indent="-342900">
              <a:buClr>
                <a:srgbClr val="000000">
                  <a:lumMod val="50000"/>
                  <a:lumOff val="50000"/>
                </a:srgbClr>
              </a:buClr>
              <a:defRPr/>
            </a:pPr>
            <a:r>
              <a:rPr lang="en-US" sz="1600" dirty="0"/>
              <a:t>Domestic and international students are eligible</a:t>
            </a:r>
            <a:endParaRPr lang="en-US" sz="1600" b="1" dirty="0">
              <a:solidFill>
                <a:srgbClr val="7A003C"/>
              </a:solidFill>
            </a:endParaRPr>
          </a:p>
          <a:p>
            <a:pPr marL="342900" marR="0" lvl="0" indent="-342900" algn="l" defTabSz="914400" rtl="0" eaLnBrk="0" fontAlgn="base" latinLnBrk="0" hangingPunct="0">
              <a:lnSpc>
                <a:spcPct val="100000"/>
              </a:lnSpc>
              <a:spcBef>
                <a:spcPct val="20000"/>
              </a:spcBef>
              <a:spcAft>
                <a:spcPct val="0"/>
              </a:spcAft>
              <a:buClr>
                <a:srgbClr val="000000">
                  <a:lumMod val="50000"/>
                  <a:lumOff val="50000"/>
                </a:srgbClr>
              </a:buClr>
              <a:buSzTx/>
              <a:buFont typeface="Wingdings" panose="05000000000000000000" pitchFamily="2" charset="2"/>
              <a:buChar char="Ø"/>
              <a:tabLst/>
              <a:defRPr/>
            </a:pPr>
            <a:r>
              <a:rPr lang="en-US" sz="1600" b="1" dirty="0">
                <a:solidFill>
                  <a:srgbClr val="7A003C"/>
                </a:solidFill>
              </a:rPr>
              <a:t>Eligible organizations:</a:t>
            </a:r>
            <a:r>
              <a:rPr kumimoji="0" lang="en-US" sz="1600" b="0" i="1" u="none" strike="noStrike" kern="0" cap="none" spc="0" normalizeH="0" baseline="0" noProof="0" dirty="0">
                <a:ln>
                  <a:noFill/>
                </a:ln>
                <a:solidFill>
                  <a:srgbClr val="000000"/>
                </a:solidFill>
                <a:effectLst/>
                <a:uLnTx/>
                <a:uFillTx/>
                <a:latin typeface="Univers 57 Condensed"/>
                <a:ea typeface="+mn-ea"/>
                <a:cs typeface="+mn-cs"/>
              </a:rPr>
              <a:t> </a:t>
            </a:r>
            <a:r>
              <a:rPr lang="en-US" sz="1600" dirty="0">
                <a:solidFill>
                  <a:srgbClr val="000000"/>
                </a:solidFill>
                <a:latin typeface="Univers 57 Condensed"/>
              </a:rPr>
              <a:t>C</a:t>
            </a:r>
            <a:r>
              <a:rPr kumimoji="0" lang="en-US" sz="1600" b="0" u="none" strike="noStrike" kern="0" cap="none" spc="0" normalizeH="0" baseline="0" noProof="0" dirty="0" err="1">
                <a:ln>
                  <a:noFill/>
                </a:ln>
                <a:solidFill>
                  <a:srgbClr val="000000"/>
                </a:solidFill>
                <a:effectLst/>
                <a:uLnTx/>
                <a:uFillTx/>
                <a:latin typeface="Univers 57 Condensed"/>
                <a:ea typeface="+mn-ea"/>
                <a:cs typeface="+mn-cs"/>
              </a:rPr>
              <a:t>ompanies</a:t>
            </a:r>
            <a:r>
              <a:rPr kumimoji="0" lang="en-US" sz="1600" b="0" u="none" strike="noStrike" kern="0" cap="none" spc="0" normalizeH="0" baseline="0" noProof="0" dirty="0">
                <a:ln>
                  <a:noFill/>
                </a:ln>
                <a:solidFill>
                  <a:srgbClr val="000000"/>
                </a:solidFill>
                <a:effectLst/>
                <a:uLnTx/>
                <a:uFillTx/>
                <a:latin typeface="Univers 57 Condensed"/>
                <a:ea typeface="+mn-ea"/>
                <a:cs typeface="+mn-cs"/>
              </a:rPr>
              <a:t> (domestic and international), not-for-profits, municipalities, and hospitals</a:t>
            </a:r>
            <a:endParaRPr lang="en-US" sz="1600" b="1" dirty="0">
              <a:solidFill>
                <a:srgbClr val="7A003C"/>
              </a:solidFill>
            </a:endParaRPr>
          </a:p>
          <a:p>
            <a:pPr>
              <a:defRPr/>
            </a:pPr>
            <a:r>
              <a:rPr lang="en-US" sz="1600" b="1" dirty="0">
                <a:solidFill>
                  <a:srgbClr val="7A003C"/>
                </a:solidFill>
              </a:rPr>
              <a:t>Funds/Term:</a:t>
            </a:r>
            <a:r>
              <a:rPr lang="en-US" sz="1600" dirty="0"/>
              <a:t> $7.5k+; per 4 – 6 months; 1:1 Industry match (total $15k, $10k salary); program is scalable</a:t>
            </a:r>
          </a:p>
          <a:p>
            <a:pPr>
              <a:defRPr/>
            </a:pPr>
            <a:r>
              <a:rPr lang="en-US" sz="1600" b="1" dirty="0">
                <a:solidFill>
                  <a:srgbClr val="7A003C"/>
                </a:solidFill>
              </a:rPr>
              <a:t>Notes:</a:t>
            </a:r>
            <a:r>
              <a:rPr lang="en-US" sz="1600" dirty="0"/>
              <a:t> </a:t>
            </a:r>
          </a:p>
          <a:p>
            <a:pPr marL="914400" lvl="1" indent="-457200">
              <a:buFont typeface="Arial" panose="020B0604020202020204" pitchFamily="34" charset="0"/>
              <a:buChar char="•"/>
              <a:defRPr/>
            </a:pPr>
            <a:r>
              <a:rPr lang="en-US" sz="1600" dirty="0"/>
              <a:t>Open deadline, 10 - 12 weeks turnaround time</a:t>
            </a:r>
          </a:p>
          <a:p>
            <a:pPr marL="914400" lvl="1" indent="-457200">
              <a:buFont typeface="Arial" panose="020B0604020202020204" pitchFamily="34" charset="0"/>
              <a:buChar char="•"/>
              <a:defRPr/>
            </a:pPr>
            <a:r>
              <a:rPr lang="en-US" sz="1600" dirty="0"/>
              <a:t>Very high success rate (above 95%)</a:t>
            </a:r>
          </a:p>
          <a:p>
            <a:pPr>
              <a:defRPr/>
            </a:pPr>
            <a:r>
              <a:rPr lang="en-US" sz="2000" b="1" dirty="0">
                <a:solidFill>
                  <a:srgbClr val="7A003C"/>
                </a:solidFill>
              </a:rPr>
              <a:t>MILO Contact:</a:t>
            </a:r>
            <a:r>
              <a:rPr lang="en-US" sz="2000" dirty="0"/>
              <a:t> </a:t>
            </a:r>
          </a:p>
          <a:p>
            <a:pPr marL="0" indent="0">
              <a:buNone/>
              <a:defRPr/>
            </a:pPr>
            <a:r>
              <a:rPr lang="en-US" sz="2000" dirty="0"/>
              <a:t>         Ryan Caldwell, </a:t>
            </a:r>
            <a:r>
              <a:rPr lang="en-US" sz="2000" dirty="0">
                <a:hlinkClick r:id="rId3"/>
              </a:rPr>
              <a:t>caldwejr@mcmaster.ca</a:t>
            </a:r>
            <a:r>
              <a:rPr lang="en-US" sz="2000" dirty="0"/>
              <a:t>, (647)-234-4213</a:t>
            </a:r>
          </a:p>
          <a:p>
            <a:pPr marL="0" indent="0">
              <a:buNone/>
              <a:defRPr/>
            </a:pPr>
            <a:r>
              <a:rPr lang="en-US" sz="2000" dirty="0"/>
              <a:t>         Alexa Mainguy, </a:t>
            </a:r>
            <a:r>
              <a:rPr lang="en-US" sz="2000" dirty="0">
                <a:hlinkClick r:id="rId4"/>
              </a:rPr>
              <a:t>mainguam@mcmaster.ca</a:t>
            </a:r>
            <a:r>
              <a:rPr lang="en-US" sz="2000" dirty="0"/>
              <a:t>, 365-324-9212</a:t>
            </a:r>
          </a:p>
          <a:p>
            <a:pPr marL="0" indent="0">
              <a:buNone/>
              <a:defRPr/>
            </a:pPr>
            <a:r>
              <a:rPr lang="en-US" sz="2150" dirty="0"/>
              <a:t>          </a:t>
            </a:r>
          </a:p>
          <a:p>
            <a:pPr marL="0" indent="0">
              <a:buNone/>
              <a:defRPr/>
            </a:pPr>
            <a:r>
              <a:rPr lang="en-US" sz="2150" dirty="0"/>
              <a:t>         </a:t>
            </a:r>
            <a:endParaRPr lang="en-US" sz="2400" dirty="0"/>
          </a:p>
          <a:p>
            <a:pPr>
              <a:defRPr/>
            </a:pPr>
            <a:endParaRPr lang="en-US" dirty="0"/>
          </a:p>
        </p:txBody>
      </p:sp>
    </p:spTree>
    <p:extLst>
      <p:ext uri="{BB962C8B-B14F-4D97-AF65-F5344CB8AC3E}">
        <p14:creationId xmlns:p14="http://schemas.microsoft.com/office/powerpoint/2010/main" val="2107449244"/>
      </p:ext>
    </p:extLst>
  </p:cSld>
  <p:clrMapOvr>
    <a:masterClrMapping/>
  </p:clrMapOvr>
  <p:transition spd="slow">
    <p:cover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z="3200" dirty="0"/>
              <a:t>Mitacs BSI</a:t>
            </a:r>
          </a:p>
        </p:txBody>
      </p:sp>
      <p:sp>
        <p:nvSpPr>
          <p:cNvPr id="3" name="Content Placeholder 2"/>
          <p:cNvSpPr>
            <a:spLocks noGrp="1"/>
          </p:cNvSpPr>
          <p:nvPr>
            <p:ph idx="1"/>
          </p:nvPr>
        </p:nvSpPr>
        <p:spPr>
          <a:xfrm>
            <a:off x="539552" y="1628800"/>
            <a:ext cx="8077200" cy="4221163"/>
          </a:xfrm>
        </p:spPr>
        <p:txBody>
          <a:bodyPr/>
          <a:lstStyle/>
          <a:p>
            <a:pPr>
              <a:defRPr/>
            </a:pPr>
            <a:r>
              <a:rPr lang="en-US" sz="2000" b="1" dirty="0">
                <a:solidFill>
                  <a:srgbClr val="7A003C"/>
                </a:solidFill>
              </a:rPr>
              <a:t>Purpose:</a:t>
            </a:r>
            <a:r>
              <a:rPr lang="en-US" sz="2000" dirty="0">
                <a:solidFill>
                  <a:srgbClr val="7A003C"/>
                </a:solidFill>
              </a:rPr>
              <a:t> </a:t>
            </a:r>
            <a:r>
              <a:rPr lang="en-US" sz="2000" dirty="0"/>
              <a:t>Mitacs co-invests in research expertise for collaborative projects with organization-directed </a:t>
            </a:r>
            <a:r>
              <a:rPr lang="en-US" sz="2000" b="1" dirty="0"/>
              <a:t>development </a:t>
            </a:r>
            <a:r>
              <a:rPr lang="en-US" sz="2000" dirty="0"/>
              <a:t>challenges. </a:t>
            </a:r>
            <a:endParaRPr lang="en-US" sz="2000" b="1" dirty="0">
              <a:solidFill>
                <a:srgbClr val="7A003C"/>
              </a:solidFill>
            </a:endParaRPr>
          </a:p>
          <a:p>
            <a:pPr marL="342900" marR="0" lvl="0" indent="-342900" algn="l" defTabSz="914400" rtl="0" eaLnBrk="0" fontAlgn="base" latinLnBrk="0" hangingPunct="0">
              <a:lnSpc>
                <a:spcPct val="100000"/>
              </a:lnSpc>
              <a:spcBef>
                <a:spcPct val="20000"/>
              </a:spcBef>
              <a:spcAft>
                <a:spcPct val="0"/>
              </a:spcAft>
              <a:buClr>
                <a:srgbClr val="000000">
                  <a:lumMod val="50000"/>
                  <a:lumOff val="50000"/>
                </a:srgbClr>
              </a:buClr>
              <a:buSzTx/>
              <a:buFont typeface="Wingdings" panose="05000000000000000000" pitchFamily="2" charset="2"/>
              <a:buChar char="Ø"/>
              <a:tabLst/>
              <a:defRPr/>
            </a:pPr>
            <a:endParaRPr lang="en-US" sz="1600" b="1" dirty="0">
              <a:solidFill>
                <a:srgbClr val="7A003C"/>
              </a:solidFill>
            </a:endParaRPr>
          </a:p>
          <a:p>
            <a:pPr marL="342900" marR="0" lvl="0" indent="-342900" algn="l" defTabSz="914400" rtl="0" eaLnBrk="0" fontAlgn="base" latinLnBrk="0" hangingPunct="0">
              <a:lnSpc>
                <a:spcPct val="100000"/>
              </a:lnSpc>
              <a:spcBef>
                <a:spcPct val="20000"/>
              </a:spcBef>
              <a:spcAft>
                <a:spcPct val="0"/>
              </a:spcAft>
              <a:buClr>
                <a:srgbClr val="000000">
                  <a:lumMod val="50000"/>
                  <a:lumOff val="50000"/>
                </a:srgbClr>
              </a:buClr>
              <a:buSzTx/>
              <a:buFont typeface="Wingdings" panose="05000000000000000000" pitchFamily="2" charset="2"/>
              <a:buChar char="Ø"/>
              <a:tabLst/>
              <a:defRPr/>
            </a:pPr>
            <a:r>
              <a:rPr lang="en-US" sz="1600" b="1" dirty="0">
                <a:solidFill>
                  <a:srgbClr val="7A003C"/>
                </a:solidFill>
              </a:rPr>
              <a:t>Eligible researchers:</a:t>
            </a:r>
            <a:r>
              <a:rPr kumimoji="0" lang="en-US" sz="1600" b="0" i="1" u="none" strike="noStrike" kern="0" cap="none" spc="0" normalizeH="0" baseline="0" noProof="0" dirty="0">
                <a:ln>
                  <a:noFill/>
                </a:ln>
                <a:solidFill>
                  <a:srgbClr val="000000"/>
                </a:solidFill>
                <a:effectLst/>
                <a:uLnTx/>
                <a:uFillTx/>
                <a:latin typeface="Univers 57 Condensed"/>
                <a:ea typeface="+mn-ea"/>
                <a:cs typeface="+mn-cs"/>
              </a:rPr>
              <a:t> </a:t>
            </a:r>
            <a:r>
              <a:rPr lang="en-US" sz="1600" dirty="0">
                <a:solidFill>
                  <a:srgbClr val="000000"/>
                </a:solidFill>
                <a:latin typeface="Univers 57 Condensed"/>
              </a:rPr>
              <a:t>U</a:t>
            </a:r>
            <a:r>
              <a:rPr lang="en-US" sz="1600" dirty="0"/>
              <a:t>ndergraduate, Master’s, PhD, postdoctoral fellow, and recent graduate (within 2 years)</a:t>
            </a:r>
          </a:p>
          <a:p>
            <a:pPr lvl="1" indent="-342900">
              <a:buClr>
                <a:srgbClr val="000000">
                  <a:lumMod val="50000"/>
                  <a:lumOff val="50000"/>
                </a:srgbClr>
              </a:buClr>
              <a:defRPr/>
            </a:pPr>
            <a:r>
              <a:rPr lang="en-US" sz="1600" dirty="0"/>
              <a:t>Domestic and international students are eligible</a:t>
            </a:r>
            <a:endParaRPr lang="en-US" sz="1600" b="1" dirty="0">
              <a:solidFill>
                <a:srgbClr val="7A003C"/>
              </a:solidFill>
            </a:endParaRPr>
          </a:p>
          <a:p>
            <a:pPr marL="342900" marR="0" lvl="0" indent="-342900" algn="l" defTabSz="914400" rtl="0" eaLnBrk="0" fontAlgn="base" latinLnBrk="0" hangingPunct="0">
              <a:lnSpc>
                <a:spcPct val="100000"/>
              </a:lnSpc>
              <a:spcBef>
                <a:spcPct val="20000"/>
              </a:spcBef>
              <a:spcAft>
                <a:spcPct val="0"/>
              </a:spcAft>
              <a:buClr>
                <a:srgbClr val="000000">
                  <a:lumMod val="50000"/>
                  <a:lumOff val="50000"/>
                </a:srgbClr>
              </a:buClr>
              <a:buSzTx/>
              <a:buFont typeface="Wingdings" panose="05000000000000000000" pitchFamily="2" charset="2"/>
              <a:buChar char="Ø"/>
              <a:tabLst/>
              <a:defRPr/>
            </a:pPr>
            <a:r>
              <a:rPr lang="en-US" sz="1600" b="1" dirty="0">
                <a:solidFill>
                  <a:srgbClr val="7A003C"/>
                </a:solidFill>
              </a:rPr>
              <a:t>Eligible organizations:</a:t>
            </a:r>
            <a:r>
              <a:rPr kumimoji="0" lang="en-US" sz="1600" b="0" i="1" u="none" strike="noStrike" kern="0" cap="none" spc="0" normalizeH="0" baseline="0" noProof="0" dirty="0">
                <a:ln>
                  <a:noFill/>
                </a:ln>
                <a:solidFill>
                  <a:srgbClr val="000000"/>
                </a:solidFill>
                <a:effectLst/>
                <a:uLnTx/>
                <a:uFillTx/>
                <a:latin typeface="Univers 57 Condensed"/>
                <a:ea typeface="+mn-ea"/>
                <a:cs typeface="+mn-cs"/>
              </a:rPr>
              <a:t> </a:t>
            </a:r>
            <a:r>
              <a:rPr lang="en-US" sz="1600" dirty="0">
                <a:solidFill>
                  <a:srgbClr val="000000"/>
                </a:solidFill>
                <a:latin typeface="Univers 57 Condensed"/>
              </a:rPr>
              <a:t>C</a:t>
            </a:r>
            <a:r>
              <a:rPr kumimoji="0" lang="en-US" sz="1600" b="0" u="none" strike="noStrike" kern="0" cap="none" spc="0" normalizeH="0" baseline="0" noProof="0" dirty="0" err="1">
                <a:ln>
                  <a:noFill/>
                </a:ln>
                <a:solidFill>
                  <a:srgbClr val="000000"/>
                </a:solidFill>
                <a:effectLst/>
                <a:uLnTx/>
                <a:uFillTx/>
                <a:latin typeface="Univers 57 Condensed"/>
                <a:ea typeface="+mn-ea"/>
                <a:cs typeface="+mn-cs"/>
              </a:rPr>
              <a:t>ompanies</a:t>
            </a:r>
            <a:r>
              <a:rPr kumimoji="0" lang="en-US" sz="1600" b="0" u="none" strike="noStrike" kern="0" cap="none" spc="0" normalizeH="0" baseline="0" noProof="0" dirty="0">
                <a:ln>
                  <a:noFill/>
                </a:ln>
                <a:solidFill>
                  <a:srgbClr val="000000"/>
                </a:solidFill>
                <a:effectLst/>
                <a:uLnTx/>
                <a:uFillTx/>
                <a:latin typeface="Univers 57 Condensed"/>
                <a:ea typeface="+mn-ea"/>
                <a:cs typeface="+mn-cs"/>
              </a:rPr>
              <a:t> (domestic and international), not-for-profits, municipalities, and hospitals</a:t>
            </a:r>
            <a:endParaRPr lang="en-US" sz="1600" b="1" dirty="0">
              <a:solidFill>
                <a:srgbClr val="7A003C"/>
              </a:solidFill>
            </a:endParaRPr>
          </a:p>
          <a:p>
            <a:pPr>
              <a:defRPr/>
            </a:pPr>
            <a:r>
              <a:rPr lang="en-US" sz="1600" b="1" dirty="0">
                <a:solidFill>
                  <a:srgbClr val="7A003C"/>
                </a:solidFill>
              </a:rPr>
              <a:t>Funds/Term:</a:t>
            </a:r>
            <a:r>
              <a:rPr lang="en-US" sz="1600" dirty="0"/>
              <a:t> $7.5k+; per 4 – 6 months; 1:1 Industry match (total $15k, $10k salary); program is scalable</a:t>
            </a:r>
          </a:p>
          <a:p>
            <a:pPr>
              <a:defRPr/>
            </a:pPr>
            <a:r>
              <a:rPr lang="en-US" sz="1600" b="1" dirty="0">
                <a:solidFill>
                  <a:srgbClr val="7A003C"/>
                </a:solidFill>
              </a:rPr>
              <a:t>Notes:</a:t>
            </a:r>
            <a:r>
              <a:rPr lang="en-US" sz="1600" dirty="0"/>
              <a:t> </a:t>
            </a:r>
          </a:p>
          <a:p>
            <a:pPr marL="914400" lvl="1" indent="-457200">
              <a:buFont typeface="Arial" panose="020B0604020202020204" pitchFamily="34" charset="0"/>
              <a:buChar char="•"/>
              <a:defRPr/>
            </a:pPr>
            <a:r>
              <a:rPr lang="en-US" sz="1600" dirty="0"/>
              <a:t>Open deadline, 6 - 8 weeks turnaround time (no peer review)</a:t>
            </a:r>
          </a:p>
          <a:p>
            <a:pPr marL="914400" lvl="1" indent="-457200">
              <a:buFont typeface="Arial" panose="020B0604020202020204" pitchFamily="34" charset="0"/>
              <a:buChar char="•"/>
              <a:defRPr/>
            </a:pPr>
            <a:r>
              <a:rPr lang="en-US" sz="1600" dirty="0"/>
              <a:t>Very high success rate (above 95%)</a:t>
            </a:r>
          </a:p>
          <a:p>
            <a:pPr>
              <a:defRPr/>
            </a:pPr>
            <a:r>
              <a:rPr lang="en-US" sz="2000" b="1" dirty="0">
                <a:solidFill>
                  <a:srgbClr val="7A003C"/>
                </a:solidFill>
              </a:rPr>
              <a:t>MILO Contact:</a:t>
            </a:r>
            <a:r>
              <a:rPr lang="en-US" sz="2000" dirty="0"/>
              <a:t> </a:t>
            </a:r>
          </a:p>
          <a:p>
            <a:pPr marL="0" indent="0">
              <a:buNone/>
              <a:defRPr/>
            </a:pPr>
            <a:r>
              <a:rPr lang="en-US" sz="2000" dirty="0"/>
              <a:t>         Ryan Caldwell, </a:t>
            </a:r>
            <a:r>
              <a:rPr lang="en-US" sz="2000" dirty="0">
                <a:hlinkClick r:id="rId3"/>
              </a:rPr>
              <a:t>caldwejr@mcmaster.ca</a:t>
            </a:r>
            <a:r>
              <a:rPr lang="en-US" sz="2000" dirty="0"/>
              <a:t>, (647)-234-4213</a:t>
            </a:r>
          </a:p>
          <a:p>
            <a:pPr marL="0" indent="0">
              <a:buNone/>
              <a:defRPr/>
            </a:pPr>
            <a:r>
              <a:rPr lang="en-US" sz="2000" dirty="0"/>
              <a:t>         Alexa Mainguy, </a:t>
            </a:r>
            <a:r>
              <a:rPr lang="en-US" sz="2000" dirty="0">
                <a:hlinkClick r:id="rId4"/>
              </a:rPr>
              <a:t>mainguam@mcmaster.ca</a:t>
            </a:r>
            <a:r>
              <a:rPr lang="en-US" sz="2000" dirty="0"/>
              <a:t>, 365-324-9212</a:t>
            </a:r>
          </a:p>
          <a:p>
            <a:pPr marL="0" indent="0">
              <a:buNone/>
              <a:defRPr/>
            </a:pPr>
            <a:r>
              <a:rPr lang="en-US" sz="2150" dirty="0"/>
              <a:t>          </a:t>
            </a:r>
          </a:p>
          <a:p>
            <a:pPr marL="0" indent="0">
              <a:buNone/>
              <a:defRPr/>
            </a:pPr>
            <a:r>
              <a:rPr lang="en-US" sz="2150" dirty="0"/>
              <a:t>         </a:t>
            </a:r>
            <a:endParaRPr lang="en-US" sz="2400" dirty="0"/>
          </a:p>
          <a:p>
            <a:pPr>
              <a:defRPr/>
            </a:pPr>
            <a:endParaRPr lang="en-US" dirty="0"/>
          </a:p>
        </p:txBody>
      </p:sp>
    </p:spTree>
    <p:extLst>
      <p:ext uri="{BB962C8B-B14F-4D97-AF65-F5344CB8AC3E}">
        <p14:creationId xmlns:p14="http://schemas.microsoft.com/office/powerpoint/2010/main" val="754947614"/>
      </p:ext>
    </p:extLst>
  </p:cSld>
  <p:clrMapOvr>
    <a:masterClrMapping/>
  </p:clrMapOvr>
  <p:transition spd="slow">
    <p:cover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z="3200" dirty="0"/>
              <a:t>Mitacs Elevate</a:t>
            </a:r>
          </a:p>
        </p:txBody>
      </p:sp>
      <p:sp>
        <p:nvSpPr>
          <p:cNvPr id="3" name="Content Placeholder 2"/>
          <p:cNvSpPr>
            <a:spLocks noGrp="1"/>
          </p:cNvSpPr>
          <p:nvPr>
            <p:ph idx="1"/>
          </p:nvPr>
        </p:nvSpPr>
        <p:spPr>
          <a:xfrm>
            <a:off x="539552" y="1628800"/>
            <a:ext cx="8077200" cy="4221163"/>
          </a:xfrm>
        </p:spPr>
        <p:txBody>
          <a:bodyPr/>
          <a:lstStyle/>
          <a:p>
            <a:pPr>
              <a:defRPr/>
            </a:pPr>
            <a:r>
              <a:rPr lang="en-US" sz="2000" b="1" dirty="0">
                <a:solidFill>
                  <a:srgbClr val="7A003C"/>
                </a:solidFill>
              </a:rPr>
              <a:t>Purpose:</a:t>
            </a:r>
            <a:r>
              <a:rPr lang="en-US" sz="2000" dirty="0">
                <a:solidFill>
                  <a:srgbClr val="7A003C"/>
                </a:solidFill>
              </a:rPr>
              <a:t> </a:t>
            </a:r>
            <a:r>
              <a:rPr lang="en-US" sz="2000" dirty="0"/>
              <a:t>Mitacs co-invests in </a:t>
            </a:r>
            <a:r>
              <a:rPr lang="en-US" sz="2000" b="1" dirty="0"/>
              <a:t>postdoctoral fellows </a:t>
            </a:r>
            <a:r>
              <a:rPr lang="en-US" sz="2000" dirty="0"/>
              <a:t>collaborating on projects with organizations in need of high-level </a:t>
            </a:r>
            <a:r>
              <a:rPr lang="en-US" sz="2000" b="1" dirty="0"/>
              <a:t>research</a:t>
            </a:r>
            <a:r>
              <a:rPr lang="en-US" sz="2000" dirty="0"/>
              <a:t> expertise. </a:t>
            </a:r>
            <a:endParaRPr lang="en-US" sz="2000" b="1" dirty="0">
              <a:solidFill>
                <a:srgbClr val="7A003C"/>
              </a:solidFill>
            </a:endParaRPr>
          </a:p>
          <a:p>
            <a:pPr>
              <a:defRPr/>
            </a:pPr>
            <a:endParaRPr lang="en-US" sz="2000" u="sng" dirty="0"/>
          </a:p>
          <a:p>
            <a:pPr marL="342900" marR="0" lvl="0" indent="-342900" algn="l" defTabSz="914400" rtl="0" eaLnBrk="0" fontAlgn="base" latinLnBrk="0" hangingPunct="0">
              <a:lnSpc>
                <a:spcPct val="100000"/>
              </a:lnSpc>
              <a:spcBef>
                <a:spcPct val="20000"/>
              </a:spcBef>
              <a:spcAft>
                <a:spcPct val="0"/>
              </a:spcAft>
              <a:buClr>
                <a:srgbClr val="000000">
                  <a:lumMod val="50000"/>
                  <a:lumOff val="50000"/>
                </a:srgbClr>
              </a:buClr>
              <a:buSzTx/>
              <a:buFont typeface="Wingdings" panose="05000000000000000000" pitchFamily="2" charset="2"/>
              <a:buChar char="Ø"/>
              <a:tabLst/>
              <a:defRPr/>
            </a:pPr>
            <a:r>
              <a:rPr lang="en-US" sz="1600" b="1" dirty="0">
                <a:solidFill>
                  <a:srgbClr val="7A003C"/>
                </a:solidFill>
              </a:rPr>
              <a:t>Eligible researchers:</a:t>
            </a:r>
            <a:r>
              <a:rPr kumimoji="0" lang="en-US" sz="1600" b="0" i="1" u="none" strike="noStrike" kern="0" cap="none" spc="0" normalizeH="0" baseline="0" noProof="0" dirty="0">
                <a:ln>
                  <a:noFill/>
                </a:ln>
                <a:solidFill>
                  <a:srgbClr val="000000"/>
                </a:solidFill>
                <a:effectLst/>
                <a:uLnTx/>
                <a:uFillTx/>
                <a:latin typeface="Univers 57 Condensed"/>
                <a:ea typeface="+mn-ea"/>
                <a:cs typeface="+mn-cs"/>
              </a:rPr>
              <a:t> </a:t>
            </a:r>
            <a:r>
              <a:rPr lang="en-US" sz="1600" dirty="0">
                <a:solidFill>
                  <a:srgbClr val="000000"/>
                </a:solidFill>
                <a:latin typeface="Univers 57 Condensed"/>
              </a:rPr>
              <a:t>P</a:t>
            </a:r>
            <a:r>
              <a:rPr lang="en-US" sz="1600" dirty="0"/>
              <a:t>ostdoctoral fellows</a:t>
            </a:r>
          </a:p>
          <a:p>
            <a:pPr marL="342900" marR="0" lvl="0" indent="-342900" algn="l" defTabSz="914400" rtl="0" eaLnBrk="0" fontAlgn="base" latinLnBrk="0" hangingPunct="0">
              <a:lnSpc>
                <a:spcPct val="100000"/>
              </a:lnSpc>
              <a:spcBef>
                <a:spcPct val="20000"/>
              </a:spcBef>
              <a:spcAft>
                <a:spcPct val="0"/>
              </a:spcAft>
              <a:buClr>
                <a:srgbClr val="000000">
                  <a:lumMod val="50000"/>
                  <a:lumOff val="50000"/>
                </a:srgbClr>
              </a:buClr>
              <a:buSzTx/>
              <a:buFont typeface="Wingdings" panose="05000000000000000000" pitchFamily="2" charset="2"/>
              <a:buChar char="Ø"/>
              <a:tabLst/>
              <a:defRPr/>
            </a:pPr>
            <a:r>
              <a:rPr lang="en-US" sz="1600" b="1" dirty="0">
                <a:solidFill>
                  <a:srgbClr val="7A003C"/>
                </a:solidFill>
              </a:rPr>
              <a:t>Eligible organizations:</a:t>
            </a:r>
            <a:r>
              <a:rPr kumimoji="0" lang="en-US" sz="1600" b="0" i="1" u="none" strike="noStrike" kern="0" cap="none" spc="0" normalizeH="0" baseline="0" noProof="0" dirty="0">
                <a:ln>
                  <a:noFill/>
                </a:ln>
                <a:solidFill>
                  <a:srgbClr val="000000"/>
                </a:solidFill>
                <a:effectLst/>
                <a:uLnTx/>
                <a:uFillTx/>
                <a:latin typeface="Univers 57 Condensed"/>
                <a:ea typeface="+mn-ea"/>
                <a:cs typeface="+mn-cs"/>
              </a:rPr>
              <a:t> </a:t>
            </a:r>
            <a:r>
              <a:rPr lang="en-US" sz="1600" dirty="0">
                <a:solidFill>
                  <a:srgbClr val="000000"/>
                </a:solidFill>
                <a:latin typeface="Univers 57 Condensed"/>
              </a:rPr>
              <a:t>C</a:t>
            </a:r>
            <a:r>
              <a:rPr kumimoji="0" lang="en-US" sz="1600" b="0" u="none" strike="noStrike" kern="0" cap="none" spc="0" normalizeH="0" baseline="0" noProof="0" dirty="0" err="1">
                <a:ln>
                  <a:noFill/>
                </a:ln>
                <a:solidFill>
                  <a:srgbClr val="000000"/>
                </a:solidFill>
                <a:effectLst/>
                <a:uLnTx/>
                <a:uFillTx/>
                <a:latin typeface="Univers 57 Condensed"/>
                <a:ea typeface="+mn-ea"/>
                <a:cs typeface="+mn-cs"/>
              </a:rPr>
              <a:t>ompanies</a:t>
            </a:r>
            <a:r>
              <a:rPr kumimoji="0" lang="en-US" sz="1600" b="0" u="none" strike="noStrike" kern="0" cap="none" spc="0" normalizeH="0" baseline="0" noProof="0" dirty="0">
                <a:ln>
                  <a:noFill/>
                </a:ln>
                <a:solidFill>
                  <a:srgbClr val="000000"/>
                </a:solidFill>
                <a:effectLst/>
                <a:uLnTx/>
                <a:uFillTx/>
                <a:latin typeface="Univers 57 Condensed"/>
                <a:ea typeface="+mn-ea"/>
                <a:cs typeface="+mn-cs"/>
              </a:rPr>
              <a:t> (domestic and international), not-for-profits, municipalities, and hospitals</a:t>
            </a:r>
            <a:endParaRPr lang="en-US" sz="1600" b="1" dirty="0">
              <a:solidFill>
                <a:srgbClr val="7A003C"/>
              </a:solidFill>
            </a:endParaRPr>
          </a:p>
          <a:p>
            <a:pPr>
              <a:defRPr/>
            </a:pPr>
            <a:r>
              <a:rPr lang="en-US" sz="1600" b="1" dirty="0">
                <a:solidFill>
                  <a:srgbClr val="7A003C"/>
                </a:solidFill>
              </a:rPr>
              <a:t>Funds/Term:</a:t>
            </a:r>
            <a:r>
              <a:rPr lang="en-US" sz="1600" dirty="0"/>
              <a:t> 1 or 2 year projects; $30K/year from partner; 1:1 Industry match (total $60K salary with a minimum stipend of $55,000)</a:t>
            </a:r>
          </a:p>
          <a:p>
            <a:pPr>
              <a:defRPr/>
            </a:pPr>
            <a:r>
              <a:rPr lang="en-US" sz="1600" b="1" dirty="0">
                <a:solidFill>
                  <a:srgbClr val="7A003C"/>
                </a:solidFill>
              </a:rPr>
              <a:t>Notes:</a:t>
            </a:r>
            <a:r>
              <a:rPr lang="en-US" sz="1600" dirty="0"/>
              <a:t> </a:t>
            </a:r>
          </a:p>
          <a:p>
            <a:pPr marL="914400" lvl="1" indent="-457200">
              <a:buFont typeface="Arial" panose="020B0604020202020204" pitchFamily="34" charset="0"/>
              <a:buChar char="•"/>
              <a:defRPr/>
            </a:pPr>
            <a:r>
              <a:rPr lang="en-US" sz="1600" dirty="0"/>
              <a:t>Open deadline, 10-12 weeks turnaround time</a:t>
            </a:r>
          </a:p>
          <a:p>
            <a:pPr marL="914400" lvl="1" indent="-457200">
              <a:buFont typeface="Arial" panose="020B0604020202020204" pitchFamily="34" charset="0"/>
              <a:buChar char="•"/>
              <a:defRPr/>
            </a:pPr>
            <a:r>
              <a:rPr lang="en-US" sz="1600" dirty="0"/>
              <a:t>Includes </a:t>
            </a:r>
            <a:r>
              <a:rPr lang="fr-FR" sz="1600" dirty="0"/>
              <a:t>exclusive </a:t>
            </a:r>
            <a:r>
              <a:rPr lang="fr-FR" sz="1600" dirty="0" err="1"/>
              <a:t>professional</a:t>
            </a:r>
            <a:r>
              <a:rPr lang="fr-FR" sz="1600" dirty="0"/>
              <a:t> </a:t>
            </a:r>
            <a:r>
              <a:rPr lang="fr-FR" sz="1600" dirty="0" err="1"/>
              <a:t>development</a:t>
            </a:r>
            <a:r>
              <a:rPr lang="fr-FR" sz="1600" dirty="0"/>
              <a:t> curriculum component</a:t>
            </a:r>
            <a:r>
              <a:rPr lang="en-US" sz="1600" dirty="0"/>
              <a:t>s </a:t>
            </a:r>
          </a:p>
          <a:p>
            <a:pPr>
              <a:defRPr/>
            </a:pPr>
            <a:r>
              <a:rPr lang="en-US" sz="2000" b="1" dirty="0">
                <a:solidFill>
                  <a:srgbClr val="7A003C"/>
                </a:solidFill>
              </a:rPr>
              <a:t>MILO Contact:</a:t>
            </a:r>
            <a:r>
              <a:rPr lang="en-US" sz="2000" dirty="0"/>
              <a:t> </a:t>
            </a:r>
          </a:p>
          <a:p>
            <a:pPr marL="0" indent="0">
              <a:buNone/>
              <a:defRPr/>
            </a:pPr>
            <a:r>
              <a:rPr lang="en-US" sz="2000" dirty="0"/>
              <a:t>         Ryan Caldwell, </a:t>
            </a:r>
            <a:r>
              <a:rPr lang="en-US" sz="2000" dirty="0">
                <a:hlinkClick r:id="rId3"/>
              </a:rPr>
              <a:t>caldwejr@mcmaster.ca</a:t>
            </a:r>
            <a:r>
              <a:rPr lang="en-US" sz="2000" dirty="0"/>
              <a:t>, (647)-234-4213</a:t>
            </a:r>
          </a:p>
          <a:p>
            <a:pPr marL="0" indent="0">
              <a:buNone/>
              <a:defRPr/>
            </a:pPr>
            <a:r>
              <a:rPr lang="en-US" sz="2000" dirty="0"/>
              <a:t>         Alexa Mainguy, </a:t>
            </a:r>
            <a:r>
              <a:rPr lang="en-US" sz="2000" dirty="0">
                <a:hlinkClick r:id="rId4"/>
              </a:rPr>
              <a:t>mainguam@mcmaster.ca</a:t>
            </a:r>
            <a:r>
              <a:rPr lang="en-US" sz="2000" dirty="0"/>
              <a:t>, 365-324-9212</a:t>
            </a:r>
          </a:p>
          <a:p>
            <a:pPr marL="0" indent="0">
              <a:buNone/>
              <a:defRPr/>
            </a:pPr>
            <a:r>
              <a:rPr lang="en-US" sz="2150" dirty="0"/>
              <a:t>          </a:t>
            </a:r>
          </a:p>
          <a:p>
            <a:pPr marL="0" indent="0">
              <a:buNone/>
              <a:defRPr/>
            </a:pPr>
            <a:endParaRPr lang="en-US" sz="2000" dirty="0"/>
          </a:p>
          <a:p>
            <a:pPr marL="0" indent="0">
              <a:buNone/>
              <a:defRPr/>
            </a:pPr>
            <a:r>
              <a:rPr lang="en-US" sz="2150" dirty="0"/>
              <a:t>          </a:t>
            </a:r>
          </a:p>
          <a:p>
            <a:pPr marL="0" indent="0">
              <a:buNone/>
              <a:defRPr/>
            </a:pPr>
            <a:r>
              <a:rPr lang="en-US" sz="2150" dirty="0"/>
              <a:t>         </a:t>
            </a:r>
            <a:endParaRPr lang="en-US" sz="2400" dirty="0"/>
          </a:p>
          <a:p>
            <a:pPr>
              <a:defRPr/>
            </a:pPr>
            <a:endParaRPr lang="en-US" dirty="0"/>
          </a:p>
        </p:txBody>
      </p:sp>
    </p:spTree>
    <p:extLst>
      <p:ext uri="{BB962C8B-B14F-4D97-AF65-F5344CB8AC3E}">
        <p14:creationId xmlns:p14="http://schemas.microsoft.com/office/powerpoint/2010/main" val="3317181005"/>
      </p:ext>
    </p:extLst>
  </p:cSld>
  <p:clrMapOvr>
    <a:masterClrMapping/>
  </p:clrMapOvr>
  <p:transition spd="slow">
    <p:cover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74146" y="638200"/>
            <a:ext cx="8229600" cy="990600"/>
          </a:xfrm>
        </p:spPr>
        <p:txBody>
          <a:bodyPr/>
          <a:lstStyle/>
          <a:p>
            <a:r>
              <a:rPr lang="en-CA" altLang="en-US" sz="3200" dirty="0"/>
              <a:t>OCI Collaborate2Commericalize (C2C)</a:t>
            </a:r>
          </a:p>
        </p:txBody>
      </p:sp>
      <p:sp>
        <p:nvSpPr>
          <p:cNvPr id="27651" name="Content Placeholder 2"/>
          <p:cNvSpPr>
            <a:spLocks noGrp="1"/>
          </p:cNvSpPr>
          <p:nvPr>
            <p:ph idx="1"/>
          </p:nvPr>
        </p:nvSpPr>
        <p:spPr>
          <a:xfrm>
            <a:off x="474146" y="1484784"/>
            <a:ext cx="8669854" cy="4221163"/>
          </a:xfrm>
        </p:spPr>
        <p:txBody>
          <a:bodyPr/>
          <a:lstStyle/>
          <a:p>
            <a:r>
              <a:rPr lang="en-US" altLang="en-US" sz="1750" b="1" dirty="0">
                <a:solidFill>
                  <a:srgbClr val="7A003C"/>
                </a:solidFill>
              </a:rPr>
              <a:t>Purpose:</a:t>
            </a:r>
            <a:r>
              <a:rPr lang="en-US" altLang="en-US" sz="1750" dirty="0">
                <a:solidFill>
                  <a:srgbClr val="7A003C"/>
                </a:solidFill>
              </a:rPr>
              <a:t> </a:t>
            </a:r>
            <a:r>
              <a:rPr lang="en-US" altLang="en-US" sz="1750" dirty="0"/>
              <a:t>Collaborations that help Ontario companies develop, implement and commercialize technical innovations with an academic partner</a:t>
            </a:r>
          </a:p>
          <a:p>
            <a:r>
              <a:rPr lang="en-US" altLang="en-US" sz="1750" b="1" dirty="0">
                <a:solidFill>
                  <a:srgbClr val="7A003C"/>
                </a:solidFill>
              </a:rPr>
              <a:t>Funds/Term </a:t>
            </a:r>
            <a:r>
              <a:rPr lang="en-US" altLang="en-US" sz="1750" b="1">
                <a:solidFill>
                  <a:srgbClr val="7A003C"/>
                </a:solidFill>
              </a:rPr>
              <a:t>for C2C:</a:t>
            </a:r>
            <a:r>
              <a:rPr lang="en-US" altLang="en-US" sz="1750">
                <a:solidFill>
                  <a:srgbClr val="000000"/>
                </a:solidFill>
              </a:rPr>
              <a:t>  </a:t>
            </a:r>
            <a:r>
              <a:rPr lang="en-US" altLang="en-US" sz="1750" dirty="0">
                <a:solidFill>
                  <a:srgbClr val="000000"/>
                </a:solidFill>
              </a:rPr>
              <a:t>$20k to $75K/year for projects between 6 and 24 months</a:t>
            </a:r>
          </a:p>
          <a:p>
            <a:r>
              <a:rPr lang="en-US" altLang="en-US" sz="1750" b="1" dirty="0">
                <a:solidFill>
                  <a:srgbClr val="7A003C"/>
                </a:solidFill>
              </a:rPr>
              <a:t>Industry Match:</a:t>
            </a:r>
            <a:r>
              <a:rPr lang="en-US" altLang="en-US" sz="1750" dirty="0">
                <a:solidFill>
                  <a:srgbClr val="000000"/>
                </a:solidFill>
              </a:rPr>
              <a:t> 1:1 match of cash &amp; in-kind – industry cash must be a min. of 50% of the amount requested from OCI</a:t>
            </a:r>
          </a:p>
          <a:p>
            <a:r>
              <a:rPr lang="en-US" altLang="en-US" sz="1750" b="1" dirty="0">
                <a:solidFill>
                  <a:srgbClr val="7A003C"/>
                </a:solidFill>
              </a:rPr>
              <a:t>Eligibility: </a:t>
            </a:r>
            <a:r>
              <a:rPr lang="en-US" altLang="en-US" sz="1750" dirty="0">
                <a:solidFill>
                  <a:srgbClr val="000000"/>
                </a:solidFill>
              </a:rPr>
              <a:t>Company must be an Ontario based SME with at least 5 FTE and have been incorporated for at least 2 years.</a:t>
            </a:r>
            <a:endParaRPr lang="en-US" altLang="en-US" sz="1750" dirty="0">
              <a:solidFill>
                <a:srgbClr val="7A003C"/>
              </a:solidFill>
            </a:endParaRPr>
          </a:p>
          <a:p>
            <a:r>
              <a:rPr lang="en-US" altLang="en-US" sz="1750" b="1" dirty="0">
                <a:solidFill>
                  <a:srgbClr val="7A003C"/>
                </a:solidFill>
              </a:rPr>
              <a:t>Notes:  </a:t>
            </a:r>
          </a:p>
          <a:p>
            <a:pPr lvl="1">
              <a:buFont typeface="Arial" panose="020B0604020202020204" pitchFamily="34" charset="0"/>
              <a:buChar char="•"/>
            </a:pPr>
            <a:r>
              <a:rPr lang="en-US" altLang="en-US" sz="1750" dirty="0">
                <a:solidFill>
                  <a:srgbClr val="000000"/>
                </a:solidFill>
              </a:rPr>
              <a:t>Intake process – initial call with partner and OCI BD. If the project is considered appropriate for the program, it will be invited for a full application.</a:t>
            </a:r>
          </a:p>
          <a:p>
            <a:pPr lvl="1">
              <a:buFont typeface="Arial" panose="020B0604020202020204" pitchFamily="34" charset="0"/>
              <a:buChar char="•"/>
            </a:pPr>
            <a:r>
              <a:rPr lang="en-US" altLang="en-US" sz="1750" dirty="0">
                <a:solidFill>
                  <a:srgbClr val="000000"/>
                </a:solidFill>
              </a:rPr>
              <a:t>Assessment criteria focus on economic benefit/impact.</a:t>
            </a:r>
          </a:p>
          <a:p>
            <a:pPr lvl="1">
              <a:buFont typeface="Arial" panose="020B0604020202020204" pitchFamily="34" charset="0"/>
              <a:buChar char="•"/>
            </a:pPr>
            <a:r>
              <a:rPr lang="en-US" altLang="en-US" sz="1750" dirty="0">
                <a:solidFill>
                  <a:srgbClr val="000000"/>
                </a:solidFill>
              </a:rPr>
              <a:t>High success rate and quick review time (~4 weeks usually)</a:t>
            </a:r>
          </a:p>
          <a:p>
            <a:pPr lvl="1">
              <a:buFont typeface="Arial" panose="020B0604020202020204" pitchFamily="34" charset="0"/>
              <a:buChar char="•"/>
            </a:pPr>
            <a:r>
              <a:rPr lang="en-US" altLang="en-US" sz="1750" dirty="0">
                <a:solidFill>
                  <a:srgbClr val="000000"/>
                </a:solidFill>
              </a:rPr>
              <a:t>30% overhead on industry cash contribution only</a:t>
            </a:r>
          </a:p>
          <a:p>
            <a:pPr marL="457200" lvl="1" indent="0">
              <a:buNone/>
            </a:pPr>
            <a:endParaRPr lang="en-US" altLang="en-US" sz="1750" dirty="0">
              <a:solidFill>
                <a:srgbClr val="000000"/>
              </a:solidFill>
            </a:endParaRPr>
          </a:p>
          <a:p>
            <a:pPr>
              <a:defRPr/>
            </a:pPr>
            <a:r>
              <a:rPr lang="en-US" sz="1750" b="1" dirty="0">
                <a:solidFill>
                  <a:srgbClr val="7A003C"/>
                </a:solidFill>
              </a:rPr>
              <a:t>MILO Contact:</a:t>
            </a:r>
            <a:r>
              <a:rPr lang="en-US" sz="1750" dirty="0"/>
              <a:t> </a:t>
            </a:r>
          </a:p>
          <a:p>
            <a:pPr lvl="1">
              <a:defRPr/>
            </a:pPr>
            <a:r>
              <a:rPr lang="en-US" sz="1750" dirty="0"/>
              <a:t>Ross </a:t>
            </a:r>
            <a:r>
              <a:rPr lang="en-US" sz="1750" dirty="0" err="1"/>
              <a:t>Huyskamp</a:t>
            </a:r>
            <a:r>
              <a:rPr lang="en-US" sz="1750" dirty="0"/>
              <a:t> (</a:t>
            </a:r>
            <a:r>
              <a:rPr lang="en-US" sz="1750" dirty="0">
                <a:hlinkClick r:id="rId3"/>
              </a:rPr>
              <a:t>huyskar@mcmaster.ca</a:t>
            </a:r>
            <a:r>
              <a:rPr lang="en-US" sz="1750" dirty="0"/>
              <a:t>) </a:t>
            </a:r>
          </a:p>
          <a:p>
            <a:pPr marL="0" indent="0">
              <a:buNone/>
              <a:defRPr/>
            </a:pPr>
            <a:r>
              <a:rPr lang="en-US" sz="2150" dirty="0"/>
              <a:t>	</a:t>
            </a:r>
          </a:p>
          <a:p>
            <a:endParaRPr lang="en-US" altLang="en-US" sz="2500" dirty="0">
              <a:solidFill>
                <a:srgbClr val="000000"/>
              </a:solidFill>
            </a:endParaRPr>
          </a:p>
          <a:p>
            <a:endParaRPr lang="en-CA" altLang="en-US" dirty="0"/>
          </a:p>
        </p:txBody>
      </p:sp>
    </p:spTree>
    <p:extLst>
      <p:ext uri="{BB962C8B-B14F-4D97-AF65-F5344CB8AC3E}">
        <p14:creationId xmlns:p14="http://schemas.microsoft.com/office/powerpoint/2010/main" val="3739908937"/>
      </p:ext>
    </p:extLst>
  </p:cSld>
  <p:clrMapOvr>
    <a:masterClrMapping/>
  </p:clrMapOvr>
  <p:transition spd="slow">
    <p:cover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0FA20-8E81-954A-B78A-D2414A61AE7F}"/>
              </a:ext>
            </a:extLst>
          </p:cNvPr>
          <p:cNvSpPr>
            <a:spLocks noGrp="1"/>
          </p:cNvSpPr>
          <p:nvPr>
            <p:ph type="title"/>
          </p:nvPr>
        </p:nvSpPr>
        <p:spPr/>
        <p:txBody>
          <a:bodyPr/>
          <a:lstStyle/>
          <a:p>
            <a:r>
              <a:rPr lang="en-US" sz="3700" dirty="0"/>
              <a:t>OCI C2C-NSERC Alliance Combined Grant</a:t>
            </a:r>
          </a:p>
        </p:txBody>
      </p:sp>
      <p:sp>
        <p:nvSpPr>
          <p:cNvPr id="3" name="Content Placeholder 2">
            <a:extLst>
              <a:ext uri="{FF2B5EF4-FFF2-40B4-BE49-F238E27FC236}">
                <a16:creationId xmlns:a16="http://schemas.microsoft.com/office/drawing/2014/main" id="{08E2C8E2-CB91-4C4F-84D2-DE442A52BBA6}"/>
              </a:ext>
            </a:extLst>
          </p:cNvPr>
          <p:cNvSpPr>
            <a:spLocks noGrp="1"/>
          </p:cNvSpPr>
          <p:nvPr>
            <p:ph idx="1"/>
          </p:nvPr>
        </p:nvSpPr>
        <p:spPr>
          <a:xfrm>
            <a:off x="606838" y="1700808"/>
            <a:ext cx="8077200" cy="4221163"/>
          </a:xfrm>
        </p:spPr>
        <p:txBody>
          <a:bodyPr/>
          <a:lstStyle/>
          <a:p>
            <a:pPr>
              <a:defRPr/>
            </a:pPr>
            <a:r>
              <a:rPr lang="en-US" sz="2000" b="1" dirty="0">
                <a:solidFill>
                  <a:srgbClr val="7A003C"/>
                </a:solidFill>
              </a:rPr>
              <a:t>Purpose:</a:t>
            </a:r>
            <a:r>
              <a:rPr lang="en-US" sz="2000" dirty="0">
                <a:solidFill>
                  <a:srgbClr val="7A003C"/>
                </a:solidFill>
              </a:rPr>
              <a:t> </a:t>
            </a:r>
            <a:r>
              <a:rPr lang="en-US" sz="2000" dirty="0"/>
              <a:t> Collaborative projects expected to result in economic benefits to the company and to Ontario (company must be Ontario-based SME)</a:t>
            </a:r>
          </a:p>
          <a:p>
            <a:pPr>
              <a:defRPr/>
            </a:pPr>
            <a:endParaRPr lang="en-US" sz="1900" dirty="0"/>
          </a:p>
          <a:p>
            <a:pPr>
              <a:defRPr/>
            </a:pPr>
            <a:endParaRPr lang="en-US" sz="1900" dirty="0"/>
          </a:p>
          <a:p>
            <a:pPr>
              <a:defRPr/>
            </a:pPr>
            <a:endParaRPr lang="en-US" sz="1900" dirty="0"/>
          </a:p>
          <a:p>
            <a:pPr>
              <a:defRPr/>
            </a:pPr>
            <a:endParaRPr lang="en-US" sz="1900" dirty="0"/>
          </a:p>
          <a:p>
            <a:pPr>
              <a:defRPr/>
            </a:pPr>
            <a:endParaRPr lang="en-US" sz="1900" dirty="0"/>
          </a:p>
          <a:p>
            <a:pPr marL="0" indent="0">
              <a:buNone/>
              <a:defRPr/>
            </a:pPr>
            <a:endParaRPr lang="en-US" sz="1900" dirty="0"/>
          </a:p>
          <a:p>
            <a:pPr>
              <a:defRPr/>
            </a:pPr>
            <a:r>
              <a:rPr lang="en-US" sz="1900" b="1" dirty="0">
                <a:solidFill>
                  <a:srgbClr val="7A003C"/>
                </a:solidFill>
              </a:rPr>
              <a:t>Duration:</a:t>
            </a:r>
            <a:r>
              <a:rPr lang="en-US" sz="1900" dirty="0"/>
              <a:t> 12 months</a:t>
            </a:r>
          </a:p>
          <a:p>
            <a:pPr>
              <a:defRPr/>
            </a:pPr>
            <a:r>
              <a:rPr lang="en-US" sz="1900" dirty="0"/>
              <a:t>Eligibility criteria of OCI C2C and NSERC Alliance Option 1 apply. Where there’s a conflict, the stricter of the two applies</a:t>
            </a:r>
          </a:p>
          <a:p>
            <a:pPr>
              <a:defRPr/>
            </a:pPr>
            <a:r>
              <a:rPr lang="en-US" sz="1900" b="1" dirty="0">
                <a:solidFill>
                  <a:srgbClr val="7A003C"/>
                </a:solidFill>
              </a:rPr>
              <a:t>Deadline:  </a:t>
            </a:r>
            <a:r>
              <a:rPr lang="en-US" sz="1900" dirty="0"/>
              <a:t>Rolling deadline</a:t>
            </a:r>
          </a:p>
          <a:p>
            <a:pPr>
              <a:defRPr/>
            </a:pPr>
            <a:r>
              <a:rPr lang="en-US" sz="1900" b="1" dirty="0">
                <a:solidFill>
                  <a:srgbClr val="7A003C"/>
                </a:solidFill>
              </a:rPr>
              <a:t>MILO Contact:</a:t>
            </a:r>
            <a:r>
              <a:rPr lang="en-US" sz="1900" dirty="0"/>
              <a:t> </a:t>
            </a:r>
          </a:p>
          <a:p>
            <a:pPr marL="0" indent="0">
              <a:buNone/>
              <a:defRPr/>
            </a:pPr>
            <a:r>
              <a:rPr lang="en-US" sz="1900" dirty="0"/>
              <a:t>         	Ross </a:t>
            </a:r>
            <a:r>
              <a:rPr lang="en-US" sz="1900" dirty="0" err="1"/>
              <a:t>Huyskamp</a:t>
            </a:r>
            <a:r>
              <a:rPr lang="en-US" sz="1900" dirty="0"/>
              <a:t> (</a:t>
            </a:r>
            <a:r>
              <a:rPr lang="en-US" sz="1900" dirty="0">
                <a:hlinkClick r:id="rId3"/>
              </a:rPr>
              <a:t>huyskar@mcmaster.ca</a:t>
            </a:r>
            <a:r>
              <a:rPr lang="en-US" sz="1900" dirty="0"/>
              <a:t>) </a:t>
            </a:r>
          </a:p>
        </p:txBody>
      </p:sp>
      <p:graphicFrame>
        <p:nvGraphicFramePr>
          <p:cNvPr id="5" name="Table 4">
            <a:extLst>
              <a:ext uri="{FF2B5EF4-FFF2-40B4-BE49-F238E27FC236}">
                <a16:creationId xmlns:a16="http://schemas.microsoft.com/office/drawing/2014/main" id="{9C229C51-3653-534F-B313-E1197AF220ED}"/>
              </a:ext>
            </a:extLst>
          </p:cNvPr>
          <p:cNvGraphicFramePr>
            <a:graphicFrameLocks noGrp="1"/>
          </p:cNvGraphicFramePr>
          <p:nvPr>
            <p:extLst>
              <p:ext uri="{D42A27DB-BD31-4B8C-83A1-F6EECF244321}">
                <p14:modId xmlns:p14="http://schemas.microsoft.com/office/powerpoint/2010/main" val="1435453150"/>
              </p:ext>
            </p:extLst>
          </p:nvPr>
        </p:nvGraphicFramePr>
        <p:xfrm>
          <a:off x="604076" y="2410650"/>
          <a:ext cx="8079962" cy="2382902"/>
        </p:xfrm>
        <a:graphic>
          <a:graphicData uri="http://schemas.openxmlformats.org/drawingml/2006/table">
            <a:tbl>
              <a:tblPr firstRow="1" firstCol="1" bandRow="1">
                <a:tableStyleId>{00A15C55-8517-42AA-B614-E9B94910E393}</a:tableStyleId>
              </a:tblPr>
              <a:tblGrid>
                <a:gridCol w="1154088">
                  <a:extLst>
                    <a:ext uri="{9D8B030D-6E8A-4147-A177-3AD203B41FA5}">
                      <a16:colId xmlns:a16="http://schemas.microsoft.com/office/drawing/2014/main" val="990538023"/>
                    </a:ext>
                  </a:extLst>
                </a:gridCol>
                <a:gridCol w="1152128">
                  <a:extLst>
                    <a:ext uri="{9D8B030D-6E8A-4147-A177-3AD203B41FA5}">
                      <a16:colId xmlns:a16="http://schemas.microsoft.com/office/drawing/2014/main" val="2696962776"/>
                    </a:ext>
                  </a:extLst>
                </a:gridCol>
                <a:gridCol w="1152128">
                  <a:extLst>
                    <a:ext uri="{9D8B030D-6E8A-4147-A177-3AD203B41FA5}">
                      <a16:colId xmlns:a16="http://schemas.microsoft.com/office/drawing/2014/main" val="3525157701"/>
                    </a:ext>
                  </a:extLst>
                </a:gridCol>
                <a:gridCol w="1157652">
                  <a:extLst>
                    <a:ext uri="{9D8B030D-6E8A-4147-A177-3AD203B41FA5}">
                      <a16:colId xmlns:a16="http://schemas.microsoft.com/office/drawing/2014/main" val="62522466"/>
                    </a:ext>
                  </a:extLst>
                </a:gridCol>
                <a:gridCol w="1224136">
                  <a:extLst>
                    <a:ext uri="{9D8B030D-6E8A-4147-A177-3AD203B41FA5}">
                      <a16:colId xmlns:a16="http://schemas.microsoft.com/office/drawing/2014/main" val="424127641"/>
                    </a:ext>
                  </a:extLst>
                </a:gridCol>
                <a:gridCol w="1362628">
                  <a:extLst>
                    <a:ext uri="{9D8B030D-6E8A-4147-A177-3AD203B41FA5}">
                      <a16:colId xmlns:a16="http://schemas.microsoft.com/office/drawing/2014/main" val="1241320262"/>
                    </a:ext>
                  </a:extLst>
                </a:gridCol>
                <a:gridCol w="877202">
                  <a:extLst>
                    <a:ext uri="{9D8B030D-6E8A-4147-A177-3AD203B41FA5}">
                      <a16:colId xmlns:a16="http://schemas.microsoft.com/office/drawing/2014/main" val="707536865"/>
                    </a:ext>
                  </a:extLst>
                </a:gridCol>
              </a:tblGrid>
              <a:tr h="373752">
                <a:tc>
                  <a:txBody>
                    <a:bodyPr/>
                    <a:lstStyle/>
                    <a:p>
                      <a:pPr algn="just">
                        <a:lnSpc>
                          <a:spcPct val="107000"/>
                        </a:lnSpc>
                        <a:spcAft>
                          <a:spcPts val="800"/>
                        </a:spcAft>
                      </a:pPr>
                      <a:r>
                        <a:rPr lang="en-US" sz="1500" dirty="0">
                          <a:effectLst/>
                        </a:rPr>
                        <a:t>Total Project Cost</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1123" marR="61123" marT="0" marB="0">
                    <a:solidFill>
                      <a:srgbClr val="7A003C"/>
                    </a:solidFill>
                  </a:tcPr>
                </a:tc>
                <a:tc>
                  <a:txBody>
                    <a:bodyPr/>
                    <a:lstStyle/>
                    <a:p>
                      <a:pPr algn="just">
                        <a:lnSpc>
                          <a:spcPct val="107000"/>
                        </a:lnSpc>
                        <a:spcAft>
                          <a:spcPts val="800"/>
                        </a:spcAft>
                      </a:pPr>
                      <a:r>
                        <a:rPr lang="en-US" sz="1500" dirty="0">
                          <a:effectLst/>
                        </a:rPr>
                        <a:t>OCI Contribution</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1123" marR="61123" marT="0" marB="0">
                    <a:solidFill>
                      <a:srgbClr val="7A003C"/>
                    </a:solidFill>
                  </a:tcPr>
                </a:tc>
                <a:tc>
                  <a:txBody>
                    <a:bodyPr/>
                    <a:lstStyle/>
                    <a:p>
                      <a:pPr algn="just">
                        <a:lnSpc>
                          <a:spcPct val="107000"/>
                        </a:lnSpc>
                        <a:spcAft>
                          <a:spcPts val="800"/>
                        </a:spcAft>
                      </a:pPr>
                      <a:r>
                        <a:rPr lang="en-US" sz="1500" dirty="0">
                          <a:effectLst/>
                        </a:rPr>
                        <a:t>NSERC Contribution</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1123" marR="61123" marT="0" marB="0">
                    <a:solidFill>
                      <a:srgbClr val="7A003C"/>
                    </a:solidFill>
                  </a:tcPr>
                </a:tc>
                <a:tc>
                  <a:txBody>
                    <a:bodyPr/>
                    <a:lstStyle/>
                    <a:p>
                      <a:pPr algn="just">
                        <a:lnSpc>
                          <a:spcPct val="107000"/>
                        </a:lnSpc>
                        <a:spcAft>
                          <a:spcPts val="800"/>
                        </a:spcAft>
                      </a:pPr>
                      <a:r>
                        <a:rPr lang="en-US" sz="1500" dirty="0">
                          <a:effectLst/>
                        </a:rPr>
                        <a:t>Partner Contribution (cash)</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1123" marR="61123" marT="0" marB="0">
                    <a:solidFill>
                      <a:srgbClr val="7A003C"/>
                    </a:solidFill>
                  </a:tcPr>
                </a:tc>
                <a:tc>
                  <a:txBody>
                    <a:bodyPr/>
                    <a:lstStyle/>
                    <a:p>
                      <a:pPr algn="just">
                        <a:lnSpc>
                          <a:spcPct val="107000"/>
                        </a:lnSpc>
                        <a:spcAft>
                          <a:spcPts val="800"/>
                        </a:spcAft>
                      </a:pPr>
                      <a:r>
                        <a:rPr lang="en-US" sz="1500" dirty="0">
                          <a:effectLst/>
                        </a:rPr>
                        <a:t>Partner Contribution (in-kind)</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1123" marR="61123" marT="0" marB="0">
                    <a:solidFill>
                      <a:srgbClr val="7A003C"/>
                    </a:solidFill>
                  </a:tcPr>
                </a:tc>
                <a:tc>
                  <a:txBody>
                    <a:bodyPr/>
                    <a:lstStyle/>
                    <a:p>
                      <a:pPr algn="just">
                        <a:lnSpc>
                          <a:spcPct val="107000"/>
                        </a:lnSpc>
                        <a:spcAft>
                          <a:spcPts val="800"/>
                        </a:spcAft>
                      </a:pPr>
                      <a:r>
                        <a:rPr lang="en-US" sz="1500" dirty="0">
                          <a:effectLst/>
                        </a:rPr>
                        <a:t>Overhead</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1123" marR="61123" marT="0" marB="0">
                    <a:solidFill>
                      <a:srgbClr val="7A003C"/>
                    </a:solidFill>
                  </a:tcPr>
                </a:tc>
                <a:tc>
                  <a:txBody>
                    <a:bodyPr/>
                    <a:lstStyle/>
                    <a:p>
                      <a:pPr algn="just">
                        <a:lnSpc>
                          <a:spcPct val="107000"/>
                        </a:lnSpc>
                        <a:spcAft>
                          <a:spcPts val="800"/>
                        </a:spcAft>
                      </a:pPr>
                      <a:r>
                        <a:rPr lang="en-US" sz="1500" dirty="0">
                          <a:effectLst/>
                        </a:rPr>
                        <a:t>Deadline</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1123" marR="61123" marT="0" marB="0">
                    <a:solidFill>
                      <a:srgbClr val="7A003C"/>
                    </a:solidFill>
                  </a:tcPr>
                </a:tc>
                <a:extLst>
                  <a:ext uri="{0D108BD9-81ED-4DB2-BD59-A6C34878D82A}">
                    <a16:rowId xmlns:a16="http://schemas.microsoft.com/office/drawing/2014/main" val="4259365606"/>
                  </a:ext>
                </a:extLst>
              </a:tr>
              <a:tr h="813502">
                <a:tc>
                  <a:txBody>
                    <a:bodyPr/>
                    <a:lstStyle/>
                    <a:p>
                      <a:pPr algn="just">
                        <a:lnSpc>
                          <a:spcPct val="107000"/>
                        </a:lnSpc>
                        <a:spcAft>
                          <a:spcPts val="800"/>
                        </a:spcAft>
                      </a:pPr>
                      <a:r>
                        <a:rPr lang="en-US" sz="1500" dirty="0">
                          <a:effectLst/>
                        </a:rPr>
                        <a:t>$60,000-$90,000</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1123" marR="61123" marT="0" marB="0">
                    <a:solidFill>
                      <a:srgbClr val="7A003C"/>
                    </a:solidFill>
                  </a:tcPr>
                </a:tc>
                <a:tc>
                  <a:txBody>
                    <a:bodyPr/>
                    <a:lstStyle/>
                    <a:p>
                      <a:pPr algn="just">
                        <a:lnSpc>
                          <a:spcPct val="107000"/>
                        </a:lnSpc>
                        <a:spcAft>
                          <a:spcPts val="800"/>
                        </a:spcAft>
                      </a:pPr>
                      <a:r>
                        <a:rPr lang="en-US" sz="1500" dirty="0">
                          <a:effectLst/>
                        </a:rPr>
                        <a:t>$20,000-$30,000</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1123" marR="61123" marT="0" marB="0"/>
                </a:tc>
                <a:tc>
                  <a:txBody>
                    <a:bodyPr/>
                    <a:lstStyle/>
                    <a:p>
                      <a:pPr algn="just">
                        <a:lnSpc>
                          <a:spcPct val="107000"/>
                        </a:lnSpc>
                        <a:spcAft>
                          <a:spcPts val="800"/>
                        </a:spcAft>
                      </a:pPr>
                      <a:r>
                        <a:rPr lang="en-US" sz="1500" dirty="0">
                          <a:effectLst/>
                        </a:rPr>
                        <a:t>$20,000-$30,000</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1123" marR="61123" marT="0" marB="0"/>
                </a:tc>
                <a:tc>
                  <a:txBody>
                    <a:bodyPr/>
                    <a:lstStyle/>
                    <a:p>
                      <a:pPr algn="just">
                        <a:lnSpc>
                          <a:spcPct val="107000"/>
                        </a:lnSpc>
                        <a:spcAft>
                          <a:spcPts val="800"/>
                        </a:spcAft>
                      </a:pPr>
                      <a:r>
                        <a:rPr lang="en-US" sz="1500">
                          <a:effectLst/>
                        </a:rPr>
                        <a:t>$10,000-$15,000</a:t>
                      </a:r>
                      <a:endParaRPr lang="en-CA" sz="1500">
                        <a:effectLst/>
                        <a:latin typeface="Calibri" panose="020F0502020204030204" pitchFamily="34" charset="0"/>
                        <a:ea typeface="Calibri" panose="020F0502020204030204" pitchFamily="34" charset="0"/>
                        <a:cs typeface="Times New Roman" panose="02020603050405020304" pitchFamily="18" charset="0"/>
                      </a:endParaRPr>
                    </a:p>
                  </a:txBody>
                  <a:tcPr marL="61123" marR="61123" marT="0" marB="0"/>
                </a:tc>
                <a:tc>
                  <a:txBody>
                    <a:bodyPr/>
                    <a:lstStyle/>
                    <a:p>
                      <a:pPr algn="just">
                        <a:lnSpc>
                          <a:spcPct val="107000"/>
                        </a:lnSpc>
                        <a:spcAft>
                          <a:spcPts val="800"/>
                        </a:spcAft>
                      </a:pPr>
                      <a:r>
                        <a:rPr lang="en-US" sz="1500" dirty="0">
                          <a:effectLst/>
                        </a:rPr>
                        <a:t>$10,000-$15,000*</a:t>
                      </a:r>
                    </a:p>
                    <a:p>
                      <a:pPr algn="just">
                        <a:lnSpc>
                          <a:spcPct val="107000"/>
                        </a:lnSpc>
                        <a:spcAft>
                          <a:spcPts val="800"/>
                        </a:spcAft>
                      </a:pPr>
                      <a:endParaRPr lang="en-CA" sz="1500" dirty="0">
                        <a:effectLst/>
                      </a:endParaRPr>
                    </a:p>
                    <a:p>
                      <a:pPr algn="l">
                        <a:lnSpc>
                          <a:spcPct val="107000"/>
                        </a:lnSpc>
                        <a:spcAft>
                          <a:spcPts val="800"/>
                        </a:spcAft>
                      </a:pPr>
                      <a:r>
                        <a:rPr lang="en-US" sz="1500" dirty="0">
                          <a:effectLst/>
                        </a:rPr>
                        <a:t>*up to 50% of the cash contribution </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1123" marR="61123" marT="0" marB="0"/>
                </a:tc>
                <a:tc>
                  <a:txBody>
                    <a:bodyPr/>
                    <a:lstStyle/>
                    <a:p>
                      <a:pPr algn="just">
                        <a:lnSpc>
                          <a:spcPct val="107000"/>
                        </a:lnSpc>
                        <a:spcAft>
                          <a:spcPts val="800"/>
                        </a:spcAft>
                      </a:pPr>
                      <a:r>
                        <a:rPr lang="en-US" sz="1500" dirty="0">
                          <a:effectLst/>
                        </a:rPr>
                        <a:t>25% on partner cash contribution only</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1123" marR="61123" marT="0" marB="0"/>
                </a:tc>
                <a:tc>
                  <a:txBody>
                    <a:bodyPr/>
                    <a:lstStyle/>
                    <a:p>
                      <a:pPr algn="just">
                        <a:lnSpc>
                          <a:spcPct val="107000"/>
                        </a:lnSpc>
                        <a:spcAft>
                          <a:spcPts val="800"/>
                        </a:spcAft>
                      </a:pPr>
                      <a:r>
                        <a:rPr lang="en-US" sz="1500" dirty="0">
                          <a:effectLst/>
                        </a:rPr>
                        <a:t>No deadline</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1123" marR="61123" marT="0" marB="0"/>
                </a:tc>
                <a:extLst>
                  <a:ext uri="{0D108BD9-81ED-4DB2-BD59-A6C34878D82A}">
                    <a16:rowId xmlns:a16="http://schemas.microsoft.com/office/drawing/2014/main" val="3758350732"/>
                  </a:ext>
                </a:extLst>
              </a:tr>
            </a:tbl>
          </a:graphicData>
        </a:graphic>
      </p:graphicFrame>
    </p:spTree>
    <p:extLst>
      <p:ext uri="{BB962C8B-B14F-4D97-AF65-F5344CB8AC3E}">
        <p14:creationId xmlns:p14="http://schemas.microsoft.com/office/powerpoint/2010/main" val="1566732458"/>
      </p:ext>
    </p:extLst>
  </p:cSld>
  <p:clrMapOvr>
    <a:masterClrMapping/>
  </p:clrMapOvr>
  <p:transition spd="slow">
    <p:cover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680182"/>
            <a:ext cx="8229600" cy="990600"/>
          </a:xfrm>
        </p:spPr>
        <p:txBody>
          <a:bodyPr/>
          <a:lstStyle/>
          <a:p>
            <a:r>
              <a:rPr lang="en-US" altLang="en-US" sz="3200" dirty="0"/>
              <a:t>NSERC Alliance Grants – Option 1</a:t>
            </a:r>
            <a:endParaRPr lang="en-CA" altLang="en-US" sz="3200" dirty="0"/>
          </a:p>
        </p:txBody>
      </p:sp>
      <p:sp>
        <p:nvSpPr>
          <p:cNvPr id="3" name="Content Placeholder 2"/>
          <p:cNvSpPr>
            <a:spLocks noGrp="1"/>
          </p:cNvSpPr>
          <p:nvPr>
            <p:ph idx="1"/>
          </p:nvPr>
        </p:nvSpPr>
        <p:spPr>
          <a:xfrm>
            <a:off x="611560" y="1412776"/>
            <a:ext cx="8354888" cy="5196408"/>
          </a:xfrm>
        </p:spPr>
        <p:txBody>
          <a:bodyPr/>
          <a:lstStyle/>
          <a:p>
            <a:pPr>
              <a:defRPr/>
            </a:pPr>
            <a:r>
              <a:rPr lang="en-US" sz="2000" b="1" dirty="0">
                <a:solidFill>
                  <a:srgbClr val="7A003C"/>
                </a:solidFill>
              </a:rPr>
              <a:t>Purpose:</a:t>
            </a:r>
            <a:r>
              <a:rPr lang="en-US" sz="2000" dirty="0">
                <a:solidFill>
                  <a:srgbClr val="7A003C"/>
                </a:solidFill>
              </a:rPr>
              <a:t> </a:t>
            </a:r>
            <a:r>
              <a:rPr lang="en-US" sz="2000" dirty="0"/>
              <a:t> Collaborative research projects with private, public sector, or not-for-profit partners</a:t>
            </a:r>
          </a:p>
          <a:p>
            <a:pPr>
              <a:defRPr/>
            </a:pPr>
            <a:r>
              <a:rPr lang="en-US" sz="1900" b="1" dirty="0">
                <a:solidFill>
                  <a:srgbClr val="7A003C"/>
                </a:solidFill>
              </a:rPr>
              <a:t>Funds/Term:</a:t>
            </a:r>
            <a:r>
              <a:rPr lang="en-US" sz="1900" dirty="0"/>
              <a:t>  Minimum of $20K to maximum of $1M per year for up to 5 years.  Scaling is permitted. </a:t>
            </a:r>
            <a:r>
              <a:rPr lang="en-US" sz="1900" b="1" dirty="0"/>
              <a:t>New: </a:t>
            </a:r>
            <a:r>
              <a:rPr lang="en-US" sz="1900" dirty="0"/>
              <a:t>2:1 leverage ratio for </a:t>
            </a:r>
            <a:r>
              <a:rPr lang="en-US" sz="1900" i="1" dirty="0"/>
              <a:t>all </a:t>
            </a:r>
            <a:r>
              <a:rPr lang="en-US" sz="1900" dirty="0"/>
              <a:t>partners.</a:t>
            </a:r>
          </a:p>
          <a:p>
            <a:pPr>
              <a:defRPr/>
            </a:pPr>
            <a:r>
              <a:rPr lang="en-US" sz="1900" b="1" dirty="0">
                <a:solidFill>
                  <a:srgbClr val="7A003C"/>
                </a:solidFill>
              </a:rPr>
              <a:t>Deadline:   </a:t>
            </a:r>
            <a:r>
              <a:rPr lang="en-US" sz="1900" dirty="0"/>
              <a:t>Rolling deadline</a:t>
            </a:r>
          </a:p>
          <a:p>
            <a:pPr>
              <a:defRPr/>
            </a:pPr>
            <a:r>
              <a:rPr lang="en-US" sz="2150" b="1" dirty="0">
                <a:solidFill>
                  <a:srgbClr val="7A003C"/>
                </a:solidFill>
              </a:rPr>
              <a:t>Notes</a:t>
            </a:r>
            <a:r>
              <a:rPr lang="en-US" sz="2150" dirty="0"/>
              <a:t>:  </a:t>
            </a:r>
          </a:p>
          <a:p>
            <a:pPr lvl="1">
              <a:defRPr/>
            </a:pPr>
            <a:r>
              <a:rPr lang="en-US" sz="1750" dirty="0"/>
              <a:t>25% overhead on company cash contribution (overhead is not matched by NSERC)</a:t>
            </a:r>
          </a:p>
          <a:p>
            <a:pPr lvl="1">
              <a:defRPr/>
            </a:pPr>
            <a:r>
              <a:rPr lang="en-US" sz="1750" dirty="0"/>
              <a:t>Partners can include NFP organizations and government departments</a:t>
            </a:r>
          </a:p>
          <a:p>
            <a:pPr lvl="1">
              <a:defRPr/>
            </a:pPr>
            <a:r>
              <a:rPr lang="en-US" sz="1750" dirty="0"/>
              <a:t>National Security </a:t>
            </a:r>
            <a:r>
              <a:rPr lang="en-US" sz="1750" dirty="0" err="1"/>
              <a:t>Questonnaire</a:t>
            </a:r>
            <a:r>
              <a:rPr lang="en-US" sz="1750" dirty="0"/>
              <a:t> required for all proposals with a private sector partner</a:t>
            </a:r>
            <a:endParaRPr lang="en-US" sz="2150" dirty="0"/>
          </a:p>
          <a:p>
            <a:pPr>
              <a:defRPr/>
            </a:pPr>
            <a:r>
              <a:rPr lang="en-US" sz="1900" b="1" dirty="0">
                <a:solidFill>
                  <a:srgbClr val="7A003C"/>
                </a:solidFill>
              </a:rPr>
              <a:t>MILO Contact:</a:t>
            </a:r>
            <a:r>
              <a:rPr lang="en-US" sz="1900" dirty="0"/>
              <a:t> </a:t>
            </a:r>
          </a:p>
          <a:p>
            <a:pPr marL="0" indent="0">
              <a:buNone/>
              <a:defRPr/>
            </a:pPr>
            <a:r>
              <a:rPr lang="en-US" sz="1900" dirty="0"/>
              <a:t>         	Ross </a:t>
            </a:r>
            <a:r>
              <a:rPr lang="en-US" sz="1900" dirty="0" err="1"/>
              <a:t>Huyskamp</a:t>
            </a:r>
            <a:r>
              <a:rPr lang="en-US" sz="1900" dirty="0"/>
              <a:t> (</a:t>
            </a:r>
            <a:r>
              <a:rPr lang="en-US" sz="1900" dirty="0">
                <a:hlinkClick r:id="rId3"/>
              </a:rPr>
              <a:t>huyskar@mcmaster.ca</a:t>
            </a:r>
            <a:r>
              <a:rPr lang="en-US" sz="1900" dirty="0"/>
              <a:t>) </a:t>
            </a:r>
          </a:p>
          <a:p>
            <a:pPr marL="0" indent="0">
              <a:buNone/>
              <a:defRPr/>
            </a:pPr>
            <a:r>
              <a:rPr lang="en-US" sz="2150" dirty="0"/>
              <a:t>         </a:t>
            </a:r>
            <a:endParaRPr lang="en-US" sz="2600" dirty="0"/>
          </a:p>
          <a:p>
            <a:pPr>
              <a:defRPr/>
            </a:pPr>
            <a:endParaRPr lang="en-CA" dirty="0"/>
          </a:p>
        </p:txBody>
      </p:sp>
    </p:spTree>
    <p:extLst>
      <p:ext uri="{BB962C8B-B14F-4D97-AF65-F5344CB8AC3E}">
        <p14:creationId xmlns:p14="http://schemas.microsoft.com/office/powerpoint/2010/main" val="3139718343"/>
      </p:ext>
    </p:extLst>
  </p:cSld>
  <p:clrMapOvr>
    <a:masterClrMapping/>
  </p:clrMapOvr>
  <p:transition spd="slow">
    <p:cover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sz="3200" dirty="0"/>
              <a:t>NSERC Alliance Grants – Option 2</a:t>
            </a:r>
            <a:endParaRPr lang="en-CA" altLang="en-US" sz="3200" dirty="0"/>
          </a:p>
        </p:txBody>
      </p:sp>
      <p:sp>
        <p:nvSpPr>
          <p:cNvPr id="3" name="Content Placeholder 2"/>
          <p:cNvSpPr>
            <a:spLocks noGrp="1"/>
          </p:cNvSpPr>
          <p:nvPr>
            <p:ph idx="1"/>
          </p:nvPr>
        </p:nvSpPr>
        <p:spPr>
          <a:xfrm>
            <a:off x="611560" y="1670782"/>
            <a:ext cx="8354888" cy="4206490"/>
          </a:xfrm>
        </p:spPr>
        <p:txBody>
          <a:bodyPr/>
          <a:lstStyle/>
          <a:p>
            <a:pPr>
              <a:defRPr/>
            </a:pPr>
            <a:r>
              <a:rPr lang="en-US" sz="1900" b="1" dirty="0">
                <a:solidFill>
                  <a:srgbClr val="7A003C"/>
                </a:solidFill>
              </a:rPr>
              <a:t>Purpose:</a:t>
            </a:r>
            <a:r>
              <a:rPr lang="en-US" sz="1900" dirty="0">
                <a:solidFill>
                  <a:srgbClr val="7A003C"/>
                </a:solidFill>
              </a:rPr>
              <a:t> </a:t>
            </a:r>
            <a:r>
              <a:rPr lang="en-US" sz="1900" dirty="0"/>
              <a:t> supports research with goals aimed at filling identified gaps at the </a:t>
            </a:r>
            <a:r>
              <a:rPr lang="en-US" sz="1900" b="1" dirty="0"/>
              <a:t>intersection of science and society</a:t>
            </a:r>
            <a:r>
              <a:rPr lang="en-US" sz="1900" dirty="0"/>
              <a:t>. To solve these challenges, teams must </a:t>
            </a:r>
            <a:r>
              <a:rPr lang="en-US" sz="1900" b="1" dirty="0"/>
              <a:t>involve people or societal groups affected by these issues </a:t>
            </a:r>
            <a:r>
              <a:rPr lang="en-US" sz="1900" dirty="0"/>
              <a:t>in setting the goals and research strategy, and must </a:t>
            </a:r>
            <a:r>
              <a:rPr lang="en-US" sz="1900" b="1" dirty="0"/>
              <a:t>share the research in unconventional ways that will mean the results are used by those affected groups.</a:t>
            </a:r>
            <a:r>
              <a:rPr lang="en-US" sz="1900" dirty="0"/>
              <a:t> Because this approach takes more effort, NSERC may cover up to 100% of the project costs.</a:t>
            </a:r>
          </a:p>
          <a:p>
            <a:pPr>
              <a:defRPr/>
            </a:pPr>
            <a:r>
              <a:rPr lang="en-US" sz="1900" b="1" dirty="0">
                <a:solidFill>
                  <a:srgbClr val="7A003C"/>
                </a:solidFill>
              </a:rPr>
              <a:t>Funds/Term:</a:t>
            </a:r>
            <a:r>
              <a:rPr lang="en-US" sz="1900" dirty="0"/>
              <a:t>  Minimum of $30K to maximum of $1M per year for up to 5 years. NSERC will fund up to 100% of the project cost. </a:t>
            </a:r>
          </a:p>
          <a:p>
            <a:pPr>
              <a:defRPr/>
            </a:pPr>
            <a:r>
              <a:rPr lang="en-US" sz="1900" b="1" u="sng" dirty="0">
                <a:solidFill>
                  <a:srgbClr val="7A003C"/>
                </a:solidFill>
              </a:rPr>
              <a:t>Notes</a:t>
            </a:r>
            <a:r>
              <a:rPr lang="en-US" sz="1900" u="sng" dirty="0"/>
              <a:t> </a:t>
            </a:r>
            <a:r>
              <a:rPr lang="en-US" sz="1900" dirty="0"/>
              <a:t> </a:t>
            </a:r>
          </a:p>
          <a:p>
            <a:pPr lvl="1">
              <a:buFont typeface="Arial" panose="020B0604020202020204" pitchFamily="34" charset="0"/>
              <a:buChar char="•"/>
              <a:defRPr/>
            </a:pPr>
            <a:r>
              <a:rPr lang="en-US" sz="1900" dirty="0"/>
              <a:t>No limit to number of applications</a:t>
            </a:r>
          </a:p>
          <a:p>
            <a:pPr lvl="1">
              <a:buFont typeface="Arial" panose="020B0604020202020204" pitchFamily="34" charset="0"/>
              <a:buChar char="•"/>
              <a:defRPr/>
            </a:pPr>
            <a:r>
              <a:rPr lang="en-US" sz="1900" dirty="0"/>
              <a:t>Application requires a ”Public Impact Value Proposition”</a:t>
            </a:r>
          </a:p>
          <a:p>
            <a:pPr lvl="1">
              <a:buFont typeface="Arial" panose="020B0604020202020204" pitchFamily="34" charset="0"/>
              <a:buChar char="•"/>
              <a:defRPr/>
            </a:pPr>
            <a:r>
              <a:rPr lang="en-US" sz="1900" dirty="0"/>
              <a:t>Rolling intake</a:t>
            </a:r>
          </a:p>
          <a:p>
            <a:pPr>
              <a:defRPr/>
            </a:pPr>
            <a:r>
              <a:rPr lang="en-US" sz="1900" b="1" dirty="0">
                <a:solidFill>
                  <a:srgbClr val="7A003C"/>
                </a:solidFill>
              </a:rPr>
              <a:t>MILO Contact:</a:t>
            </a:r>
            <a:r>
              <a:rPr lang="en-US" sz="1900" dirty="0"/>
              <a:t> </a:t>
            </a:r>
          </a:p>
          <a:p>
            <a:pPr marL="0" indent="0">
              <a:buNone/>
              <a:defRPr/>
            </a:pPr>
            <a:r>
              <a:rPr lang="en-US" sz="1900" dirty="0"/>
              <a:t>	Ross </a:t>
            </a:r>
            <a:r>
              <a:rPr lang="en-US" sz="1900" dirty="0" err="1"/>
              <a:t>Huyskamp</a:t>
            </a:r>
            <a:r>
              <a:rPr lang="en-US" sz="1900" dirty="0"/>
              <a:t> (</a:t>
            </a:r>
            <a:r>
              <a:rPr lang="en-US" sz="1900" dirty="0">
                <a:hlinkClick r:id="rId3"/>
              </a:rPr>
              <a:t>huyskar@mcmaster.ca</a:t>
            </a:r>
            <a:r>
              <a:rPr lang="en-US" sz="1900" dirty="0"/>
              <a:t>) </a:t>
            </a:r>
          </a:p>
          <a:p>
            <a:pPr>
              <a:defRPr/>
            </a:pPr>
            <a:endParaRPr lang="en-CA" dirty="0"/>
          </a:p>
        </p:txBody>
      </p:sp>
    </p:spTree>
    <p:extLst>
      <p:ext uri="{BB962C8B-B14F-4D97-AF65-F5344CB8AC3E}">
        <p14:creationId xmlns:p14="http://schemas.microsoft.com/office/powerpoint/2010/main" val="259628080"/>
      </p:ext>
    </p:extLst>
  </p:cSld>
  <p:clrMapOvr>
    <a:masterClrMapping/>
  </p:clrMapOvr>
  <p:transition spd="slow">
    <p:cover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9F7BA-EAB9-C040-96FC-0B5F5EAD5CF4}"/>
              </a:ext>
            </a:extLst>
          </p:cNvPr>
          <p:cNvSpPr>
            <a:spLocks noGrp="1"/>
          </p:cNvSpPr>
          <p:nvPr>
            <p:ph type="title"/>
          </p:nvPr>
        </p:nvSpPr>
        <p:spPr>
          <a:xfrm>
            <a:off x="151570" y="782712"/>
            <a:ext cx="8840857" cy="994172"/>
          </a:xfrm>
        </p:spPr>
        <p:txBody>
          <a:bodyPr>
            <a:normAutofit/>
          </a:bodyPr>
          <a:lstStyle/>
          <a:p>
            <a:pPr defTabSz="257175">
              <a:lnSpc>
                <a:spcPct val="150000"/>
              </a:lnSpc>
              <a:defRPr/>
            </a:pPr>
            <a:r>
              <a:rPr lang="en-US" sz="3000" b="1" dirty="0">
                <a:solidFill>
                  <a:srgbClr val="79003B"/>
                </a:solidFill>
              </a:rPr>
              <a:t>Is my project a good fit for Option 2?</a:t>
            </a:r>
            <a:endParaRPr lang="en-US" sz="3000" b="1" dirty="0">
              <a:solidFill>
                <a:srgbClr val="79003B"/>
              </a:solidFill>
              <a:latin typeface="Arial" charset="0"/>
            </a:endParaRPr>
          </a:p>
        </p:txBody>
      </p:sp>
      <p:pic>
        <p:nvPicPr>
          <p:cNvPr id="9" name="Content Placeholder 8" descr="A picture containing text, diagram, screenshot, circle&#10;&#10;Description automatically generated">
            <a:extLst>
              <a:ext uri="{FF2B5EF4-FFF2-40B4-BE49-F238E27FC236}">
                <a16:creationId xmlns:a16="http://schemas.microsoft.com/office/drawing/2014/main" id="{9A51383B-CA3E-9DCE-CF00-C233FC61D83D}"/>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12920" y="1695375"/>
            <a:ext cx="9569836" cy="5026100"/>
          </a:xfrm>
        </p:spPr>
      </p:pic>
      <p:sp>
        <p:nvSpPr>
          <p:cNvPr id="4" name="Date Placeholder 3">
            <a:extLst>
              <a:ext uri="{FF2B5EF4-FFF2-40B4-BE49-F238E27FC236}">
                <a16:creationId xmlns:a16="http://schemas.microsoft.com/office/drawing/2014/main" id="{B12F0D7A-AA49-4748-8F29-AE9F060400E5}"/>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5180D83-441F-4518-B63F-C9703288F841}" type="datetime4">
              <a:rPr lang="en-US" smtClean="0"/>
              <a:pPr/>
              <a:t>July 11, 2023</a:t>
            </a:fld>
            <a:endParaRPr lang="en-CA"/>
          </a:p>
        </p:txBody>
      </p:sp>
      <p:sp>
        <p:nvSpPr>
          <p:cNvPr id="5" name="Slide Number Placeholder 4">
            <a:extLst>
              <a:ext uri="{FF2B5EF4-FFF2-40B4-BE49-F238E27FC236}">
                <a16:creationId xmlns:a16="http://schemas.microsoft.com/office/drawing/2014/main" id="{1E0D036B-7E05-464F-8802-43685EA62DE9}"/>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372FB5D-2BC5-4389-8D17-9B1074CC16AD}" type="slidenum">
              <a:rPr lang="en-CA" smtClean="0"/>
              <a:pPr/>
              <a:t>17</a:t>
            </a:fld>
            <a:endParaRPr lang="en-CA"/>
          </a:p>
        </p:txBody>
      </p:sp>
    </p:spTree>
    <p:extLst>
      <p:ext uri="{BB962C8B-B14F-4D97-AF65-F5344CB8AC3E}">
        <p14:creationId xmlns:p14="http://schemas.microsoft.com/office/powerpoint/2010/main" val="236812114"/>
      </p:ext>
    </p:extLst>
  </p:cSld>
  <p:clrMapOvr>
    <a:masterClrMapping/>
  </p:clrMapOvr>
  <p:transition spd="slow">
    <p:cover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15">
            <a:extLst>
              <a:ext uri="{FF2B5EF4-FFF2-40B4-BE49-F238E27FC236}">
                <a16:creationId xmlns:a16="http://schemas.microsoft.com/office/drawing/2014/main" id="{46746DB3-1CEF-4A5E-9F14-A6FEFDC0016C}"/>
              </a:ext>
            </a:extLst>
          </p:cNvPr>
          <p:cNvCxnSpPr>
            <a:cxnSpLocks/>
          </p:cNvCxnSpPr>
          <p:nvPr/>
        </p:nvCxnSpPr>
        <p:spPr>
          <a:xfrm>
            <a:off x="0" y="5987294"/>
            <a:ext cx="7273255" cy="0"/>
          </a:xfrm>
          <a:prstGeom prst="line">
            <a:avLst/>
          </a:prstGeom>
          <a:ln w="38100">
            <a:solidFill>
              <a:srgbClr val="7A003C"/>
            </a:solidFill>
          </a:ln>
        </p:spPr>
        <p:style>
          <a:lnRef idx="1">
            <a:schemeClr val="dk1"/>
          </a:lnRef>
          <a:fillRef idx="0">
            <a:schemeClr val="dk1"/>
          </a:fillRef>
          <a:effectRef idx="0">
            <a:schemeClr val="dk1"/>
          </a:effectRef>
          <a:fontRef idx="minor">
            <a:schemeClr val="tx1"/>
          </a:fontRef>
        </p:style>
      </p:cxnSp>
      <p:pic>
        <p:nvPicPr>
          <p:cNvPr id="19" name="Picture 18" descr="A close up of a sign&#10;&#10;Description automatically generated">
            <a:extLst>
              <a:ext uri="{FF2B5EF4-FFF2-40B4-BE49-F238E27FC236}">
                <a16:creationId xmlns:a16="http://schemas.microsoft.com/office/drawing/2014/main" id="{4AE984E3-4CF7-4E67-BF7E-D114CA1456C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902" y="6151704"/>
            <a:ext cx="1218440" cy="114300"/>
          </a:xfrm>
          <a:prstGeom prst="rect">
            <a:avLst/>
          </a:prstGeom>
        </p:spPr>
      </p:pic>
      <p:pic>
        <p:nvPicPr>
          <p:cNvPr id="20" name="Picture 19" descr="A close up of a sign&#10;&#10;Description automatically generated">
            <a:extLst>
              <a:ext uri="{FF2B5EF4-FFF2-40B4-BE49-F238E27FC236}">
                <a16:creationId xmlns:a16="http://schemas.microsoft.com/office/drawing/2014/main" id="{AAB538A1-FA8E-4830-BEBE-581EFA7519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9070" y="6061406"/>
            <a:ext cx="1607061" cy="409195"/>
          </a:xfrm>
          <a:prstGeom prst="rect">
            <a:avLst/>
          </a:prstGeom>
        </p:spPr>
      </p:pic>
      <p:sp>
        <p:nvSpPr>
          <p:cNvPr id="21" name="Date Placeholder 5">
            <a:extLst>
              <a:ext uri="{FF2B5EF4-FFF2-40B4-BE49-F238E27FC236}">
                <a16:creationId xmlns:a16="http://schemas.microsoft.com/office/drawing/2014/main" id="{5A3E5B47-8763-45C9-B248-38709678A14C}"/>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92AACAF-B462-42FC-A038-3FE88B51D543}" type="datetime4">
              <a:rPr lang="en-US" smtClean="0"/>
              <a:pPr/>
              <a:t>July 11, 2023</a:t>
            </a:fld>
            <a:endParaRPr lang="en-CA" dirty="0">
              <a:solidFill>
                <a:srgbClr val="495966"/>
              </a:solidFill>
            </a:endParaRPr>
          </a:p>
        </p:txBody>
      </p:sp>
      <p:sp>
        <p:nvSpPr>
          <p:cNvPr id="23" name="Slide Number Placeholder 6">
            <a:extLst>
              <a:ext uri="{FF2B5EF4-FFF2-40B4-BE49-F238E27FC236}">
                <a16:creationId xmlns:a16="http://schemas.microsoft.com/office/drawing/2014/main" id="{866D2A8F-B631-4007-BA66-B21D16BCC392}"/>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372FB5D-2BC5-4389-8D17-9B1074CC16AD}" type="slidenum">
              <a:rPr lang="en-CA" smtClean="0"/>
              <a:pPr/>
              <a:t>18</a:t>
            </a:fld>
            <a:endParaRPr lang="en-CA" dirty="0">
              <a:solidFill>
                <a:srgbClr val="495966"/>
              </a:solidFill>
            </a:endParaRPr>
          </a:p>
        </p:txBody>
      </p:sp>
      <p:sp>
        <p:nvSpPr>
          <p:cNvPr id="24" name="Title 1">
            <a:extLst>
              <a:ext uri="{FF2B5EF4-FFF2-40B4-BE49-F238E27FC236}">
                <a16:creationId xmlns:a16="http://schemas.microsoft.com/office/drawing/2014/main" id="{525C9FF6-2AAB-4B9C-A307-52627F1CCA46}"/>
              </a:ext>
            </a:extLst>
          </p:cNvPr>
          <p:cNvSpPr txBox="1">
            <a:spLocks/>
          </p:cNvSpPr>
          <p:nvPr/>
        </p:nvSpPr>
        <p:spPr>
          <a:xfrm>
            <a:off x="1450860" y="6023181"/>
            <a:ext cx="1117193" cy="266776"/>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CA" sz="900" dirty="0">
                <a:solidFill>
                  <a:srgbClr val="495966"/>
                </a:solidFill>
                <a:latin typeface="Arial" panose="020B0604020202020204" pitchFamily="34" charset="0"/>
                <a:cs typeface="Arial" panose="020B0604020202020204" pitchFamily="34" charset="0"/>
              </a:rPr>
              <a:t>milo.mcmaster.ca</a:t>
            </a:r>
          </a:p>
        </p:txBody>
      </p:sp>
      <p:sp>
        <p:nvSpPr>
          <p:cNvPr id="25" name="Subtitle 2">
            <a:extLst>
              <a:ext uri="{FF2B5EF4-FFF2-40B4-BE49-F238E27FC236}">
                <a16:creationId xmlns:a16="http://schemas.microsoft.com/office/drawing/2014/main" id="{B83AA2C6-0884-46E0-A222-997017046935}"/>
              </a:ext>
            </a:extLst>
          </p:cNvPr>
          <p:cNvSpPr txBox="1">
            <a:spLocks/>
          </p:cNvSpPr>
          <p:nvPr/>
        </p:nvSpPr>
        <p:spPr>
          <a:xfrm>
            <a:off x="1450860" y="5650761"/>
            <a:ext cx="148904" cy="295712"/>
          </a:xfrm>
          <a:prstGeom prst="rect">
            <a:avLst/>
          </a:prstGeom>
        </p:spPr>
        <p:txBody>
          <a:bodyPr vert="horz" lIns="68580" tIns="34290" rIns="68580" bIns="3429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CA" sz="1800" dirty="0"/>
          </a:p>
        </p:txBody>
      </p:sp>
      <p:sp>
        <p:nvSpPr>
          <p:cNvPr id="15" name="Title Placeholder">
            <a:extLst>
              <a:ext uri="{FF2B5EF4-FFF2-40B4-BE49-F238E27FC236}">
                <a16:creationId xmlns:a16="http://schemas.microsoft.com/office/drawing/2014/main" id="{8BCD9E47-5DEE-4A28-8A26-433EF1A5CB24}"/>
              </a:ext>
            </a:extLst>
          </p:cNvPr>
          <p:cNvSpPr txBox="1">
            <a:spLocks/>
          </p:cNvSpPr>
          <p:nvPr/>
        </p:nvSpPr>
        <p:spPr>
          <a:xfrm>
            <a:off x="1310342" y="831459"/>
            <a:ext cx="6585788" cy="560349"/>
          </a:xfrm>
          <a:prstGeom prst="rect">
            <a:avLst/>
          </a:prstGeom>
        </p:spPr>
        <p:txBody>
          <a:bodyPr vert="horz" lIns="68580" tIns="34290" rIns="68580" bIns="0" rtlCol="0" anchor="b" anchorCtr="0">
            <a:noAutofit/>
          </a:bodyPr>
          <a:lstStyle>
            <a:lvl1pPr algn="l" defTabSz="342900" rtl="0" eaLnBrk="1" latinLnBrk="0" hangingPunct="1">
              <a:lnSpc>
                <a:spcPct val="150000"/>
              </a:lnSpc>
              <a:spcBef>
                <a:spcPct val="0"/>
              </a:spcBef>
              <a:buNone/>
              <a:defRPr sz="1800" b="0" i="0" kern="1200">
                <a:solidFill>
                  <a:schemeClr val="accent1"/>
                </a:solidFill>
                <a:latin typeface="Arial" charset="0"/>
                <a:ea typeface="+mj-ea"/>
                <a:cs typeface="+mj-cs"/>
              </a:defRPr>
            </a:lvl1pPr>
          </a:lstStyle>
          <a:p>
            <a:pPr algn="ctr" defTabSz="257175">
              <a:defRPr/>
            </a:pPr>
            <a:r>
              <a:rPr lang="en-US" sz="3000" b="1" dirty="0">
                <a:solidFill>
                  <a:srgbClr val="79003B"/>
                </a:solidFill>
              </a:rPr>
              <a:t>NSERC Review</a:t>
            </a:r>
          </a:p>
        </p:txBody>
      </p:sp>
      <p:graphicFrame>
        <p:nvGraphicFramePr>
          <p:cNvPr id="2" name="Table 1">
            <a:extLst>
              <a:ext uri="{FF2B5EF4-FFF2-40B4-BE49-F238E27FC236}">
                <a16:creationId xmlns:a16="http://schemas.microsoft.com/office/drawing/2014/main" id="{F89AA65F-9B29-45ED-8B61-4A8389E6A7BD}"/>
              </a:ext>
            </a:extLst>
          </p:cNvPr>
          <p:cNvGraphicFramePr>
            <a:graphicFrameLocks noGrp="1"/>
          </p:cNvGraphicFramePr>
          <p:nvPr>
            <p:extLst>
              <p:ext uri="{D42A27DB-BD31-4B8C-83A1-F6EECF244321}">
                <p14:modId xmlns:p14="http://schemas.microsoft.com/office/powerpoint/2010/main" val="831096283"/>
              </p:ext>
            </p:extLst>
          </p:nvPr>
        </p:nvGraphicFramePr>
        <p:xfrm>
          <a:off x="297867" y="1511069"/>
          <a:ext cx="8548264" cy="3145515"/>
        </p:xfrm>
        <a:graphic>
          <a:graphicData uri="http://schemas.openxmlformats.org/drawingml/2006/table">
            <a:tbl>
              <a:tblPr firstRow="1" firstCol="1" bandRow="1">
                <a:tableStyleId>{00A15C55-8517-42AA-B614-E9B94910E393}</a:tableStyleId>
              </a:tblPr>
              <a:tblGrid>
                <a:gridCol w="1394235">
                  <a:extLst>
                    <a:ext uri="{9D8B030D-6E8A-4147-A177-3AD203B41FA5}">
                      <a16:colId xmlns:a16="http://schemas.microsoft.com/office/drawing/2014/main" val="2567370245"/>
                    </a:ext>
                  </a:extLst>
                </a:gridCol>
                <a:gridCol w="2303917">
                  <a:extLst>
                    <a:ext uri="{9D8B030D-6E8A-4147-A177-3AD203B41FA5}">
                      <a16:colId xmlns:a16="http://schemas.microsoft.com/office/drawing/2014/main" val="139833886"/>
                    </a:ext>
                  </a:extLst>
                </a:gridCol>
                <a:gridCol w="2550766">
                  <a:extLst>
                    <a:ext uri="{9D8B030D-6E8A-4147-A177-3AD203B41FA5}">
                      <a16:colId xmlns:a16="http://schemas.microsoft.com/office/drawing/2014/main" val="2830377180"/>
                    </a:ext>
                  </a:extLst>
                </a:gridCol>
                <a:gridCol w="2299346">
                  <a:extLst>
                    <a:ext uri="{9D8B030D-6E8A-4147-A177-3AD203B41FA5}">
                      <a16:colId xmlns:a16="http://schemas.microsoft.com/office/drawing/2014/main" val="1642514222"/>
                    </a:ext>
                  </a:extLst>
                </a:gridCol>
              </a:tblGrid>
              <a:tr h="402672">
                <a:tc>
                  <a:txBody>
                    <a:bodyPr/>
                    <a:lstStyle/>
                    <a:p>
                      <a:pPr algn="ctr">
                        <a:spcAft>
                          <a:spcPts val="0"/>
                        </a:spcAft>
                      </a:pPr>
                      <a:r>
                        <a:rPr lang="en-US" sz="1500" dirty="0">
                          <a:effectLst/>
                        </a:rPr>
                        <a:t>Project Size</a:t>
                      </a:r>
                      <a:endParaRPr lang="en-US" sz="1500" dirty="0">
                        <a:effectLst/>
                        <a:latin typeface="Calibri" panose="020F0502020204030204" pitchFamily="34" charset="0"/>
                        <a:cs typeface="Times New Roman" panose="02020603050405020304" pitchFamily="18" charset="0"/>
                      </a:endParaRPr>
                    </a:p>
                  </a:txBody>
                  <a:tcPr marL="51435" marR="51435" marT="0" marB="0">
                    <a:solidFill>
                      <a:srgbClr val="7A003C"/>
                    </a:solidFill>
                  </a:tcPr>
                </a:tc>
                <a:tc>
                  <a:txBody>
                    <a:bodyPr/>
                    <a:lstStyle/>
                    <a:p>
                      <a:pPr algn="ctr">
                        <a:spcAft>
                          <a:spcPts val="0"/>
                        </a:spcAft>
                      </a:pPr>
                      <a:r>
                        <a:rPr lang="en-US" sz="1500" dirty="0">
                          <a:effectLst/>
                        </a:rPr>
                        <a:t>Small ($20K-$30K / year from NSERC)</a:t>
                      </a:r>
                      <a:endParaRPr lang="en-US" sz="1500" dirty="0">
                        <a:solidFill>
                          <a:schemeClr val="tx1"/>
                        </a:solidFill>
                        <a:effectLst/>
                        <a:latin typeface="Calibri" panose="020F0502020204030204" pitchFamily="34" charset="0"/>
                        <a:cs typeface="Times New Roman" panose="02020603050405020304" pitchFamily="18" charset="0"/>
                      </a:endParaRPr>
                    </a:p>
                  </a:txBody>
                  <a:tcPr marL="51435" marR="51435" marT="0" marB="0">
                    <a:solidFill>
                      <a:srgbClr val="7A003C"/>
                    </a:solidFill>
                  </a:tcPr>
                </a:tc>
                <a:tc>
                  <a:txBody>
                    <a:bodyPr/>
                    <a:lstStyle/>
                    <a:p>
                      <a:pPr algn="ctr">
                        <a:spcAft>
                          <a:spcPts val="0"/>
                        </a:spcAft>
                      </a:pPr>
                      <a:r>
                        <a:rPr lang="en-US" sz="1500" dirty="0">
                          <a:effectLst/>
                        </a:rPr>
                        <a:t>Medium ($30K-$300K / year from NSERC)</a:t>
                      </a:r>
                      <a:endParaRPr lang="en-US" sz="1500" dirty="0">
                        <a:solidFill>
                          <a:schemeClr val="tx1"/>
                        </a:solidFill>
                        <a:effectLst/>
                        <a:latin typeface="Calibri" panose="020F0502020204030204" pitchFamily="34" charset="0"/>
                        <a:cs typeface="Times New Roman" panose="02020603050405020304" pitchFamily="18" charset="0"/>
                      </a:endParaRPr>
                    </a:p>
                  </a:txBody>
                  <a:tcPr marL="51435" marR="51435" marT="0" marB="0">
                    <a:solidFill>
                      <a:srgbClr val="7A003C"/>
                    </a:solidFill>
                  </a:tcPr>
                </a:tc>
                <a:tc>
                  <a:txBody>
                    <a:bodyPr/>
                    <a:lstStyle/>
                    <a:p>
                      <a:pPr algn="ctr">
                        <a:spcAft>
                          <a:spcPts val="0"/>
                        </a:spcAft>
                      </a:pPr>
                      <a:r>
                        <a:rPr lang="en-US" sz="1500" dirty="0">
                          <a:effectLst/>
                        </a:rPr>
                        <a:t>Large ($300K-$1M / year from NSERC)</a:t>
                      </a:r>
                      <a:endParaRPr lang="en-US" sz="1500" dirty="0">
                        <a:solidFill>
                          <a:schemeClr val="tx1"/>
                        </a:solidFill>
                        <a:effectLst/>
                        <a:latin typeface="Calibri" panose="020F0502020204030204" pitchFamily="34" charset="0"/>
                        <a:cs typeface="Times New Roman" panose="02020603050405020304" pitchFamily="18" charset="0"/>
                      </a:endParaRPr>
                    </a:p>
                  </a:txBody>
                  <a:tcPr marL="51435" marR="51435" marT="0" marB="0">
                    <a:solidFill>
                      <a:srgbClr val="7A003C"/>
                    </a:solidFill>
                  </a:tcPr>
                </a:tc>
                <a:extLst>
                  <a:ext uri="{0D108BD9-81ED-4DB2-BD59-A6C34878D82A}">
                    <a16:rowId xmlns:a16="http://schemas.microsoft.com/office/drawing/2014/main" val="1141770058"/>
                  </a:ext>
                </a:extLst>
              </a:tr>
              <a:tr h="1316715">
                <a:tc>
                  <a:txBody>
                    <a:bodyPr/>
                    <a:lstStyle/>
                    <a:p>
                      <a:pPr algn="ctr">
                        <a:spcAft>
                          <a:spcPts val="0"/>
                        </a:spcAft>
                      </a:pPr>
                      <a:r>
                        <a:rPr lang="en-US" sz="1500" dirty="0">
                          <a:effectLst/>
                        </a:rPr>
                        <a:t>Review Mechanism</a:t>
                      </a:r>
                      <a:endParaRPr lang="en-US" sz="1500" dirty="0">
                        <a:effectLst/>
                        <a:latin typeface="Calibri" panose="020F0502020204030204" pitchFamily="34" charset="0"/>
                        <a:cs typeface="Times New Roman" panose="02020603050405020304" pitchFamily="18" charset="0"/>
                      </a:endParaRPr>
                    </a:p>
                  </a:txBody>
                  <a:tcPr marL="51435" marR="51435" marT="0" marB="0">
                    <a:solidFill>
                      <a:srgbClr val="7A003C"/>
                    </a:solidFill>
                  </a:tcPr>
                </a:tc>
                <a:tc>
                  <a:txBody>
                    <a:bodyPr/>
                    <a:lstStyle/>
                    <a:p>
                      <a:pPr>
                        <a:spcAft>
                          <a:spcPts val="0"/>
                        </a:spcAft>
                      </a:pPr>
                      <a:r>
                        <a:rPr lang="en-US" sz="1500" dirty="0">
                          <a:effectLst/>
                        </a:rPr>
                        <a:t>NSERC File Managers. Evaluation supported by existing NSERC peer review (e.g. from a DG). </a:t>
                      </a:r>
                      <a:endParaRPr lang="en-US" sz="1500" dirty="0">
                        <a:effectLst/>
                        <a:latin typeface="Calibri" panose="020F0502020204030204" pitchFamily="34" charset="0"/>
                        <a:cs typeface="Times New Roman" panose="02020603050405020304" pitchFamily="18" charset="0"/>
                      </a:endParaRPr>
                    </a:p>
                  </a:txBody>
                  <a:tcPr marL="51435" marR="51435" marT="0" marB="0"/>
                </a:tc>
                <a:tc>
                  <a:txBody>
                    <a:bodyPr/>
                    <a:lstStyle/>
                    <a:p>
                      <a:pPr>
                        <a:spcAft>
                          <a:spcPts val="0"/>
                        </a:spcAft>
                      </a:pPr>
                      <a:r>
                        <a:rPr lang="en-US" sz="1500" dirty="0">
                          <a:effectLst/>
                        </a:rPr>
                        <a:t>External referees with expertise directly related to the proposal. Provide review based on all evaluation criteria.</a:t>
                      </a:r>
                      <a:endParaRPr lang="en-US" sz="1500" dirty="0">
                        <a:effectLst/>
                        <a:latin typeface="Calibri" panose="020F0502020204030204" pitchFamily="34" charset="0"/>
                        <a:cs typeface="Times New Roman" panose="02020603050405020304" pitchFamily="18" charset="0"/>
                      </a:endParaRPr>
                    </a:p>
                  </a:txBody>
                  <a:tcPr marL="51435" marR="51435" marT="0" marB="0"/>
                </a:tc>
                <a:tc>
                  <a:txBody>
                    <a:bodyPr/>
                    <a:lstStyle/>
                    <a:p>
                      <a:pPr>
                        <a:spcAft>
                          <a:spcPts val="0"/>
                        </a:spcAft>
                      </a:pPr>
                      <a:r>
                        <a:rPr lang="en-US" sz="1500" dirty="0">
                          <a:effectLst/>
                        </a:rPr>
                        <a:t>Ad hoc committee members with expertise directly related to the proposal. Provide review based on all evaluation criteria.</a:t>
                      </a:r>
                      <a:endParaRPr lang="en-US" sz="1500" dirty="0">
                        <a:effectLst/>
                        <a:latin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3319178593"/>
                  </a:ext>
                </a:extLst>
              </a:tr>
              <a:tr h="346679">
                <a:tc>
                  <a:txBody>
                    <a:bodyPr/>
                    <a:lstStyle/>
                    <a:p>
                      <a:pPr algn="ctr">
                        <a:spcAft>
                          <a:spcPts val="0"/>
                        </a:spcAft>
                      </a:pPr>
                      <a:r>
                        <a:rPr lang="en-US" sz="1500" dirty="0">
                          <a:effectLst/>
                        </a:rPr>
                        <a:t>Decision Time</a:t>
                      </a:r>
                      <a:endParaRPr lang="en-US" sz="1500" dirty="0">
                        <a:effectLst/>
                        <a:latin typeface="Calibri" panose="020F0502020204030204" pitchFamily="34" charset="0"/>
                        <a:cs typeface="Times New Roman" panose="02020603050405020304" pitchFamily="18" charset="0"/>
                      </a:endParaRPr>
                    </a:p>
                  </a:txBody>
                  <a:tcPr marL="51435" marR="51435" marT="0" marB="0">
                    <a:solidFill>
                      <a:srgbClr val="7A003C"/>
                    </a:solidFill>
                  </a:tcPr>
                </a:tc>
                <a:tc>
                  <a:txBody>
                    <a:bodyPr/>
                    <a:lstStyle/>
                    <a:p>
                      <a:pPr algn="ctr">
                        <a:spcAft>
                          <a:spcPts val="0"/>
                        </a:spcAft>
                      </a:pPr>
                      <a:r>
                        <a:rPr lang="en-US" sz="1500" dirty="0">
                          <a:effectLst/>
                          <a:latin typeface="Calibri" panose="020F0502020204030204" pitchFamily="34" charset="0"/>
                          <a:cs typeface="Times New Roman" panose="02020603050405020304" pitchFamily="18" charset="0"/>
                        </a:rPr>
                        <a:t>5-9 weeks (if evaluation is supported by existing NSERC peer review)</a:t>
                      </a:r>
                    </a:p>
                    <a:p>
                      <a:pPr algn="ctr">
                        <a:spcAft>
                          <a:spcPts val="0"/>
                        </a:spcAft>
                      </a:pPr>
                      <a:endParaRPr lang="en-US" sz="1500" dirty="0">
                        <a:effectLst/>
                        <a:latin typeface="Calibri" panose="020F0502020204030204" pitchFamily="34" charset="0"/>
                        <a:cs typeface="Times New Roman" panose="02020603050405020304" pitchFamily="18" charset="0"/>
                      </a:endParaRPr>
                    </a:p>
                    <a:p>
                      <a:pPr algn="ctr">
                        <a:spcAft>
                          <a:spcPts val="0"/>
                        </a:spcAft>
                      </a:pPr>
                      <a:r>
                        <a:rPr lang="en-US" sz="1500" dirty="0">
                          <a:effectLst/>
                          <a:latin typeface="Calibri" panose="020F0502020204030204" pitchFamily="34" charset="0"/>
                          <a:cs typeface="Times New Roman" panose="02020603050405020304" pitchFamily="18" charset="0"/>
                        </a:rPr>
                        <a:t>9 – 18 weeks if no existing NSERC peer review</a:t>
                      </a:r>
                    </a:p>
                  </a:txBody>
                  <a:tcPr marL="51435" marR="51435" marT="0" marB="0"/>
                </a:tc>
                <a:tc>
                  <a:txBody>
                    <a:bodyPr/>
                    <a:lstStyle/>
                    <a:p>
                      <a:pPr algn="ctr">
                        <a:spcAft>
                          <a:spcPts val="0"/>
                        </a:spcAft>
                      </a:pPr>
                      <a:r>
                        <a:rPr lang="en-US" sz="1500" dirty="0">
                          <a:effectLst/>
                          <a:latin typeface="Calibri" panose="020F0502020204030204" pitchFamily="34" charset="0"/>
                          <a:cs typeface="Times New Roman" panose="02020603050405020304" pitchFamily="18" charset="0"/>
                        </a:rPr>
                        <a:t>9-18 weeks</a:t>
                      </a:r>
                    </a:p>
                  </a:txBody>
                  <a:tcPr marL="51435" marR="51435" marT="0" marB="0"/>
                </a:tc>
                <a:tc>
                  <a:txBody>
                    <a:bodyPr/>
                    <a:lstStyle/>
                    <a:p>
                      <a:pPr algn="ctr">
                        <a:spcAft>
                          <a:spcPts val="0"/>
                        </a:spcAft>
                      </a:pPr>
                      <a:r>
                        <a:rPr lang="en-US" sz="1500" dirty="0">
                          <a:effectLst/>
                        </a:rPr>
                        <a:t>14-24 weeks</a:t>
                      </a:r>
                      <a:endParaRPr lang="en-US" sz="1500" dirty="0">
                        <a:effectLst/>
                        <a:latin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3163244123"/>
                  </a:ext>
                </a:extLst>
              </a:tr>
            </a:tbl>
          </a:graphicData>
        </a:graphic>
      </p:graphicFrame>
      <p:sp>
        <p:nvSpPr>
          <p:cNvPr id="4" name="TextBox 3">
            <a:extLst>
              <a:ext uri="{FF2B5EF4-FFF2-40B4-BE49-F238E27FC236}">
                <a16:creationId xmlns:a16="http://schemas.microsoft.com/office/drawing/2014/main" id="{F1C3E53D-90CC-0942-8F30-DF4C6D88888B}"/>
              </a:ext>
            </a:extLst>
          </p:cNvPr>
          <p:cNvSpPr txBox="1"/>
          <p:nvPr/>
        </p:nvSpPr>
        <p:spPr>
          <a:xfrm>
            <a:off x="432353" y="4899555"/>
            <a:ext cx="8413778" cy="923330"/>
          </a:xfrm>
          <a:prstGeom prst="rect">
            <a:avLst/>
          </a:prstGeom>
          <a:noFill/>
        </p:spPr>
        <p:txBody>
          <a:bodyPr wrap="square" rtlCol="0">
            <a:spAutoFit/>
          </a:bodyPr>
          <a:lstStyle/>
          <a:p>
            <a:r>
              <a:rPr lang="en-US" sz="1350" b="1" dirty="0"/>
              <a:t>Note</a:t>
            </a:r>
            <a:r>
              <a:rPr lang="en-US" sz="1350" dirty="0"/>
              <a:t>: Option 2 will first be vetted by NSERC administrative staff using the PIVP. Once NSERC staff has determined that the project is eligible for Option 2, it will go on to external review as per the table above. </a:t>
            </a:r>
          </a:p>
          <a:p>
            <a:endParaRPr lang="en-US" sz="1350" dirty="0"/>
          </a:p>
          <a:p>
            <a:r>
              <a:rPr lang="en-US" sz="1350" dirty="0"/>
              <a:t>Option 1 and Option 2 are reviewed in separate pools. </a:t>
            </a:r>
          </a:p>
        </p:txBody>
      </p:sp>
    </p:spTree>
    <p:extLst>
      <p:ext uri="{BB962C8B-B14F-4D97-AF65-F5344CB8AC3E}">
        <p14:creationId xmlns:p14="http://schemas.microsoft.com/office/powerpoint/2010/main" val="2232163294"/>
      </p:ext>
    </p:extLst>
  </p:cSld>
  <p:clrMapOvr>
    <a:masterClrMapping/>
  </p:clrMapOvr>
  <p:transition spd="slow">
    <p:cover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08134-6975-8442-A3D6-733440DA18B2}"/>
              </a:ext>
            </a:extLst>
          </p:cNvPr>
          <p:cNvSpPr>
            <a:spLocks noGrp="1"/>
          </p:cNvSpPr>
          <p:nvPr>
            <p:ph type="title"/>
          </p:nvPr>
        </p:nvSpPr>
        <p:spPr/>
        <p:txBody>
          <a:bodyPr/>
          <a:lstStyle/>
          <a:p>
            <a:r>
              <a:rPr lang="en-US" dirty="0"/>
              <a:t>NSERC Alliance-</a:t>
            </a:r>
            <a:r>
              <a:rPr lang="en-US" dirty="0" err="1"/>
              <a:t>Mitacs</a:t>
            </a:r>
            <a:r>
              <a:rPr lang="en-US" dirty="0"/>
              <a:t> Accelerate </a:t>
            </a:r>
          </a:p>
        </p:txBody>
      </p:sp>
      <p:sp>
        <p:nvSpPr>
          <p:cNvPr id="3" name="Content Placeholder 2">
            <a:extLst>
              <a:ext uri="{FF2B5EF4-FFF2-40B4-BE49-F238E27FC236}">
                <a16:creationId xmlns:a16="http://schemas.microsoft.com/office/drawing/2014/main" id="{A4AE1C7D-0DB1-3B4F-B4F0-9F0D0CEEB52F}"/>
              </a:ext>
            </a:extLst>
          </p:cNvPr>
          <p:cNvSpPr>
            <a:spLocks noGrp="1"/>
          </p:cNvSpPr>
          <p:nvPr>
            <p:ph idx="1"/>
          </p:nvPr>
        </p:nvSpPr>
        <p:spPr>
          <a:xfrm>
            <a:off x="611560" y="1700808"/>
            <a:ext cx="8282880" cy="4221163"/>
          </a:xfrm>
        </p:spPr>
        <p:txBody>
          <a:bodyPr/>
          <a:lstStyle/>
          <a:p>
            <a:pPr>
              <a:defRPr/>
            </a:pPr>
            <a:r>
              <a:rPr lang="en-US" sz="1800" dirty="0"/>
              <a:t>Essentially a complete </a:t>
            </a:r>
            <a:r>
              <a:rPr lang="en-US" sz="1800" dirty="0" err="1"/>
              <a:t>Mitacs</a:t>
            </a:r>
            <a:r>
              <a:rPr lang="en-US" sz="1800" dirty="0"/>
              <a:t> Accelerate and NSERC Alliance Option 1 application applied for in parallel, with the benefit that you can leverage the industry cash contribution through both </a:t>
            </a:r>
            <a:r>
              <a:rPr lang="en-US" sz="1800" dirty="0" err="1"/>
              <a:t>Mitacs</a:t>
            </a:r>
            <a:r>
              <a:rPr lang="en-US" sz="1800" dirty="0"/>
              <a:t> and NSERC.</a:t>
            </a:r>
          </a:p>
          <a:p>
            <a:pPr>
              <a:defRPr/>
            </a:pPr>
            <a:r>
              <a:rPr lang="en-US" sz="1800" b="1" dirty="0">
                <a:solidFill>
                  <a:srgbClr val="7A003C"/>
                </a:solidFill>
              </a:rPr>
              <a:t>Funds/Term:</a:t>
            </a:r>
            <a:r>
              <a:rPr lang="en-US" sz="1800" dirty="0"/>
              <a:t>  The normal eligibility/guidelines/limits for </a:t>
            </a:r>
            <a:r>
              <a:rPr lang="en-US" sz="1800" dirty="0" err="1"/>
              <a:t>Mitacs</a:t>
            </a:r>
            <a:r>
              <a:rPr lang="en-US" sz="1800" dirty="0"/>
              <a:t> Accelerate and NSERC Alliance Option 1 apply. </a:t>
            </a:r>
          </a:p>
          <a:p>
            <a:pPr>
              <a:defRPr/>
            </a:pPr>
            <a:r>
              <a:rPr lang="en-US" sz="1800" b="1" dirty="0">
                <a:solidFill>
                  <a:srgbClr val="7A003C"/>
                </a:solidFill>
              </a:rPr>
              <a:t>Notes</a:t>
            </a:r>
            <a:r>
              <a:rPr lang="en-US" sz="1800" dirty="0"/>
              <a:t>  </a:t>
            </a:r>
          </a:p>
          <a:p>
            <a:pPr lvl="1">
              <a:buFont typeface="Arial" panose="020B0604020202020204" pitchFamily="34" charset="0"/>
              <a:buChar char="•"/>
              <a:defRPr/>
            </a:pPr>
            <a:r>
              <a:rPr lang="en-US" sz="1800" dirty="0"/>
              <a:t>No overhead on any funds leveraged through both </a:t>
            </a:r>
            <a:r>
              <a:rPr lang="en-US" sz="1800" dirty="0" err="1"/>
              <a:t>Mitacs</a:t>
            </a:r>
            <a:r>
              <a:rPr lang="en-US" sz="1800" dirty="0"/>
              <a:t> and NSERC. Keep in mind that any funds leveraged through </a:t>
            </a:r>
            <a:r>
              <a:rPr lang="en-US" sz="1800" dirty="0" err="1"/>
              <a:t>Mitacs</a:t>
            </a:r>
            <a:r>
              <a:rPr lang="en-US" sz="1800" dirty="0"/>
              <a:t> are subject to HST (13%)</a:t>
            </a:r>
          </a:p>
          <a:p>
            <a:pPr lvl="1">
              <a:buFont typeface="Arial" panose="020B0604020202020204" pitchFamily="34" charset="0"/>
              <a:buChar char="•"/>
              <a:defRPr/>
            </a:pPr>
            <a:r>
              <a:rPr lang="en-CA" sz="1800" dirty="0"/>
              <a:t>The mechanics of the program are quite nuanced. Contact MILO for guidance on how to build your budget and maximize your leverage through this program.</a:t>
            </a:r>
            <a:endParaRPr lang="en-US" sz="1800" dirty="0"/>
          </a:p>
          <a:p>
            <a:pPr>
              <a:defRPr/>
            </a:pPr>
            <a:r>
              <a:rPr lang="en-US" sz="1800" b="1" dirty="0">
                <a:solidFill>
                  <a:srgbClr val="7A003C"/>
                </a:solidFill>
              </a:rPr>
              <a:t>Deadline:  </a:t>
            </a:r>
            <a:r>
              <a:rPr lang="en-US" sz="1800" dirty="0"/>
              <a:t>Rolling  (</a:t>
            </a:r>
            <a:r>
              <a:rPr lang="en-US" sz="1800" dirty="0" err="1"/>
              <a:t>Mitacs</a:t>
            </a:r>
            <a:r>
              <a:rPr lang="en-US" sz="1800" dirty="0"/>
              <a:t> application needs to be submitted to </a:t>
            </a:r>
            <a:r>
              <a:rPr lang="en-US" sz="1800" dirty="0" err="1"/>
              <a:t>Mitacs</a:t>
            </a:r>
            <a:r>
              <a:rPr lang="en-US" sz="1800" dirty="0"/>
              <a:t> for pre-approval at least 2 weeks ahead of the full application being submitted to NSERC).</a:t>
            </a:r>
          </a:p>
          <a:p>
            <a:pPr>
              <a:defRPr/>
            </a:pPr>
            <a:r>
              <a:rPr lang="en-US" sz="1800" b="1" dirty="0">
                <a:solidFill>
                  <a:srgbClr val="7A003C"/>
                </a:solidFill>
              </a:rPr>
              <a:t>MILO Contact:</a:t>
            </a:r>
            <a:r>
              <a:rPr lang="en-US" sz="1800" dirty="0"/>
              <a:t> </a:t>
            </a:r>
          </a:p>
          <a:p>
            <a:pPr marL="0" indent="0">
              <a:buNone/>
              <a:defRPr/>
            </a:pPr>
            <a:r>
              <a:rPr lang="en-US" sz="1800" dirty="0"/>
              <a:t>         	Ryan Caldwell, </a:t>
            </a:r>
            <a:r>
              <a:rPr lang="en-US" sz="1800" dirty="0">
                <a:hlinkClick r:id="rId3"/>
              </a:rPr>
              <a:t>caldwejr@mcmaster.ca</a:t>
            </a:r>
            <a:r>
              <a:rPr lang="en-US" sz="1800" dirty="0"/>
              <a:t>, (647)-234-4213 </a:t>
            </a:r>
          </a:p>
          <a:p>
            <a:pPr marL="0" indent="0">
              <a:buNone/>
              <a:defRPr/>
            </a:pPr>
            <a:r>
              <a:rPr lang="en-US" sz="1800" dirty="0"/>
              <a:t>	</a:t>
            </a:r>
          </a:p>
        </p:txBody>
      </p:sp>
    </p:spTree>
    <p:extLst>
      <p:ext uri="{BB962C8B-B14F-4D97-AF65-F5344CB8AC3E}">
        <p14:creationId xmlns:p14="http://schemas.microsoft.com/office/powerpoint/2010/main" val="1657150184"/>
      </p:ext>
    </p:extLst>
  </p:cSld>
  <p:clrMapOvr>
    <a:masterClrMapping/>
  </p:clrMapOvr>
  <p:transition spd="slow">
    <p:cover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CA" altLang="en-US" sz="3200" dirty="0"/>
              <a:t>Research Office for Administration, Development &amp; Support (ROADS)</a:t>
            </a:r>
          </a:p>
        </p:txBody>
      </p:sp>
      <p:sp>
        <p:nvSpPr>
          <p:cNvPr id="5123" name="Content Placeholder 2"/>
          <p:cNvSpPr>
            <a:spLocks noGrp="1"/>
          </p:cNvSpPr>
          <p:nvPr>
            <p:ph idx="1"/>
          </p:nvPr>
        </p:nvSpPr>
        <p:spPr>
          <a:xfrm>
            <a:off x="454342" y="2187216"/>
            <a:ext cx="8229600" cy="4221163"/>
          </a:xfrm>
        </p:spPr>
        <p:txBody>
          <a:bodyPr/>
          <a:lstStyle/>
          <a:p>
            <a:pPr eaLnBrk="1" hangingPunct="1">
              <a:spcBef>
                <a:spcPct val="0"/>
              </a:spcBef>
              <a:buFont typeface="Wingdings" panose="05000000000000000000" pitchFamily="2" charset="2"/>
              <a:buChar char="Ø"/>
            </a:pPr>
            <a:r>
              <a:rPr lang="en-US" altLang="en-US" sz="2400" dirty="0"/>
              <a:t>Encourages and assists faculty to apply for external non-industry grants to support their research activities</a:t>
            </a:r>
          </a:p>
          <a:p>
            <a:pPr eaLnBrk="1" hangingPunct="1">
              <a:spcBef>
                <a:spcPct val="0"/>
              </a:spcBef>
              <a:buFont typeface="Wingdings" panose="05000000000000000000" pitchFamily="2" charset="2"/>
              <a:buChar char="Ø"/>
            </a:pPr>
            <a:r>
              <a:rPr lang="en-US" altLang="en-US" sz="2400" dirty="0"/>
              <a:t>Assists with proposal development by reviewing applications and providing advice</a:t>
            </a:r>
          </a:p>
          <a:p>
            <a:pPr eaLnBrk="1" hangingPunct="1">
              <a:spcBef>
                <a:spcPct val="0"/>
              </a:spcBef>
              <a:buFont typeface="Wingdings" panose="05000000000000000000" pitchFamily="2" charset="2"/>
              <a:buChar char="Ø"/>
            </a:pPr>
            <a:r>
              <a:rPr lang="en-US" altLang="en-US" sz="2400" dirty="0"/>
              <a:t>Ensures that applications comply with agency and institutional guidelines and policies</a:t>
            </a:r>
          </a:p>
          <a:p>
            <a:pPr eaLnBrk="1" hangingPunct="1">
              <a:spcBef>
                <a:spcPct val="0"/>
              </a:spcBef>
              <a:buFont typeface="Wingdings" panose="05000000000000000000" pitchFamily="2" charset="2"/>
              <a:buChar char="Ø"/>
            </a:pPr>
            <a:r>
              <a:rPr lang="en-US" altLang="en-US" sz="2400" dirty="0"/>
              <a:t>Drafts institutional elements for major infrastructure project submissions</a:t>
            </a:r>
          </a:p>
          <a:p>
            <a:pPr eaLnBrk="1" hangingPunct="1">
              <a:spcBef>
                <a:spcPct val="0"/>
              </a:spcBef>
              <a:buFont typeface="Wingdings" panose="05000000000000000000" pitchFamily="2" charset="2"/>
              <a:buChar char="Ø"/>
            </a:pPr>
            <a:r>
              <a:rPr lang="en-US" altLang="en-US" sz="2400" dirty="0"/>
              <a:t>Acts as primary institutional contact for external granting agencies</a:t>
            </a:r>
          </a:p>
          <a:p>
            <a:pPr eaLnBrk="1" hangingPunct="1">
              <a:spcBef>
                <a:spcPct val="0"/>
              </a:spcBef>
              <a:spcAft>
                <a:spcPct val="75000"/>
              </a:spcAft>
            </a:pPr>
            <a:endParaRPr lang="en-US" altLang="en-US" sz="2400" dirty="0"/>
          </a:p>
          <a:p>
            <a:endParaRPr lang="en-CA" altLang="en-US" sz="2800" dirty="0"/>
          </a:p>
        </p:txBody>
      </p:sp>
      <p:sp>
        <p:nvSpPr>
          <p:cNvPr id="5124" name="TextBox 3"/>
          <p:cNvSpPr txBox="1">
            <a:spLocks noChangeArrowheads="1"/>
          </p:cNvSpPr>
          <p:nvPr/>
        </p:nvSpPr>
        <p:spPr bwMode="auto">
          <a:xfrm>
            <a:off x="4648200" y="6126163"/>
            <a:ext cx="4343400" cy="5794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FDBF57"/>
              </a:buClr>
              <a:buFont typeface="Wingdings" pitchFamily="2" charset="2"/>
              <a:buChar char="§"/>
              <a:defRPr sz="3200">
                <a:solidFill>
                  <a:schemeClr val="tx1"/>
                </a:solidFill>
                <a:latin typeface="Univers 57 Condensed" pitchFamily="34" charset="0"/>
              </a:defRPr>
            </a:lvl1pPr>
            <a:lvl2pPr marL="742950" indent="-285750">
              <a:spcBef>
                <a:spcPct val="20000"/>
              </a:spcBef>
              <a:buClr>
                <a:srgbClr val="7A003C"/>
              </a:buClr>
              <a:buFont typeface="Wingdings" pitchFamily="2" charset="2"/>
              <a:buChar char="§"/>
              <a:defRPr sz="2800">
                <a:solidFill>
                  <a:schemeClr val="tx1"/>
                </a:solidFill>
                <a:latin typeface="Univers 57 Condensed" pitchFamily="34" charset="0"/>
              </a:defRPr>
            </a:lvl2pPr>
            <a:lvl3pPr marL="1143000" indent="-228600">
              <a:spcBef>
                <a:spcPct val="20000"/>
              </a:spcBef>
              <a:buClr>
                <a:srgbClr val="8E979D"/>
              </a:buClr>
              <a:buFont typeface="Wingdings" pitchFamily="2" charset="2"/>
              <a:buChar char="§"/>
              <a:defRPr sz="2400">
                <a:solidFill>
                  <a:schemeClr val="tx1"/>
                </a:solidFill>
                <a:latin typeface="Univers 57 Condensed" pitchFamily="34" charset="0"/>
              </a:defRPr>
            </a:lvl3pPr>
            <a:lvl4pPr marL="1600200" indent="-228600">
              <a:spcBef>
                <a:spcPct val="20000"/>
              </a:spcBef>
              <a:buClr>
                <a:srgbClr val="FDBF57"/>
              </a:buClr>
              <a:buFont typeface="Wingdings" pitchFamily="2" charset="2"/>
              <a:buChar char="§"/>
              <a:defRPr sz="2000">
                <a:solidFill>
                  <a:schemeClr val="tx1"/>
                </a:solidFill>
                <a:latin typeface="Univers 57 Condensed" pitchFamily="34" charset="0"/>
              </a:defRPr>
            </a:lvl4pPr>
            <a:lvl5pPr marL="2057400" indent="-228600">
              <a:spcBef>
                <a:spcPct val="20000"/>
              </a:spcBef>
              <a:buClr>
                <a:srgbClr val="7A003C"/>
              </a:buClr>
              <a:buFont typeface="Wingdings" pitchFamily="2" charset="2"/>
              <a:buChar char="§"/>
              <a:defRPr sz="2000">
                <a:solidFill>
                  <a:schemeClr val="tx1"/>
                </a:solidFill>
                <a:latin typeface="Univers 57 Condensed" pitchFamily="34" charset="0"/>
              </a:defRPr>
            </a:lvl5pPr>
            <a:lvl6pPr marL="25146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6pPr>
            <a:lvl7pPr marL="29718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7pPr>
            <a:lvl8pPr marL="34290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8pPr>
            <a:lvl9pPr marL="38862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9pPr>
          </a:lstStyle>
          <a:p>
            <a:pPr>
              <a:spcBef>
                <a:spcPct val="0"/>
              </a:spcBef>
              <a:buClrTx/>
              <a:buFontTx/>
              <a:buNone/>
            </a:pPr>
            <a:endParaRPr lang="en-CA" altLang="en-US" sz="1800">
              <a:solidFill>
                <a:srgbClr val="000000"/>
              </a:solidFill>
              <a:latin typeface="Arial" charset="0"/>
            </a:endParaRPr>
          </a:p>
        </p:txBody>
      </p:sp>
    </p:spTree>
    <p:extLst>
      <p:ext uri="{BB962C8B-B14F-4D97-AF65-F5344CB8AC3E}">
        <p14:creationId xmlns:p14="http://schemas.microsoft.com/office/powerpoint/2010/main" val="3684040952"/>
      </p:ext>
    </p:extLst>
  </p:cSld>
  <p:clrMapOvr>
    <a:masterClrMapping/>
  </p:clrMapOvr>
  <p:transition spd="slow">
    <p:cover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z="2400" dirty="0"/>
              <a:t>SOUTHERN ONTARIO PHARMACEUTICAL &amp; HEALTH INNOVATION ECOSYSTEM (SOPHIE) PROGRAM</a:t>
            </a:r>
          </a:p>
        </p:txBody>
      </p:sp>
      <p:sp>
        <p:nvSpPr>
          <p:cNvPr id="3" name="Content Placeholder 2"/>
          <p:cNvSpPr>
            <a:spLocks noGrp="1"/>
          </p:cNvSpPr>
          <p:nvPr>
            <p:ph idx="1"/>
          </p:nvPr>
        </p:nvSpPr>
        <p:spPr>
          <a:xfrm>
            <a:off x="533400" y="1828800"/>
            <a:ext cx="8077200" cy="3789115"/>
          </a:xfrm>
        </p:spPr>
        <p:txBody>
          <a:bodyPr/>
          <a:lstStyle/>
          <a:p>
            <a:pPr marL="0" indent="0">
              <a:buNone/>
              <a:defRPr/>
            </a:pPr>
            <a:endParaRPr lang="en-US" sz="2000" b="1" dirty="0">
              <a:solidFill>
                <a:srgbClr val="7A003C"/>
              </a:solidFill>
            </a:endParaRPr>
          </a:p>
          <a:p>
            <a:pPr>
              <a:defRPr/>
            </a:pPr>
            <a:r>
              <a:rPr lang="en-US" sz="2000" b="1" dirty="0">
                <a:solidFill>
                  <a:srgbClr val="7A003C"/>
                </a:solidFill>
              </a:rPr>
              <a:t>Purpose:</a:t>
            </a:r>
            <a:r>
              <a:rPr lang="en-US" sz="2000" dirty="0">
                <a:solidFill>
                  <a:srgbClr val="7A003C"/>
                </a:solidFill>
              </a:rPr>
              <a:t> </a:t>
            </a:r>
            <a:r>
              <a:rPr lang="en-US" sz="2000" dirty="0"/>
              <a:t>This funding will support collaborative projects for Ontario-based life science firms in the later stages of commercialization and in need of financing to secure technology validation and first sale.</a:t>
            </a:r>
            <a:endParaRPr lang="en-US" sz="2000" i="1" dirty="0"/>
          </a:p>
          <a:p>
            <a:pPr>
              <a:defRPr/>
            </a:pPr>
            <a:endParaRPr lang="en-US" sz="2000" u="sng" dirty="0"/>
          </a:p>
          <a:p>
            <a:pPr>
              <a:defRPr/>
            </a:pPr>
            <a:r>
              <a:rPr lang="en-US" sz="2000" b="1" dirty="0">
                <a:solidFill>
                  <a:srgbClr val="7A003C"/>
                </a:solidFill>
              </a:rPr>
              <a:t>Funds/Term:</a:t>
            </a:r>
            <a:r>
              <a:rPr lang="en-US" sz="2000" dirty="0"/>
              <a:t> $100K from SOPHIE, $35K cash + $90K in-kind match required from sponsor company. </a:t>
            </a:r>
          </a:p>
          <a:p>
            <a:pPr>
              <a:defRPr/>
            </a:pPr>
            <a:r>
              <a:rPr lang="en-US" sz="2000" b="1" dirty="0">
                <a:solidFill>
                  <a:srgbClr val="7A003C"/>
                </a:solidFill>
                <a:hlinkClick r:id="rId3"/>
              </a:rPr>
              <a:t>https://innovationfactory.ca/funding-sophie/</a:t>
            </a:r>
            <a:endParaRPr lang="en-US" sz="2000" b="1" dirty="0">
              <a:solidFill>
                <a:srgbClr val="7A003C"/>
              </a:solidFill>
            </a:endParaRPr>
          </a:p>
          <a:p>
            <a:pPr>
              <a:defRPr/>
            </a:pPr>
            <a:r>
              <a:rPr lang="en-US" sz="2000" b="1" dirty="0">
                <a:solidFill>
                  <a:srgbClr val="7A003C"/>
                </a:solidFill>
              </a:rPr>
              <a:t>MILO Contact:</a:t>
            </a:r>
            <a:r>
              <a:rPr lang="en-US" sz="2000" dirty="0"/>
              <a:t> </a:t>
            </a:r>
          </a:p>
          <a:p>
            <a:pPr marL="0" indent="0">
              <a:buNone/>
              <a:defRPr/>
            </a:pPr>
            <a:r>
              <a:rPr lang="en-US" sz="2000" dirty="0"/>
              <a:t>         Alexa Mainguy </a:t>
            </a:r>
            <a:r>
              <a:rPr lang="en-US" sz="2000" dirty="0">
                <a:hlinkClick r:id="rId4"/>
              </a:rPr>
              <a:t>mainguam@mcmaster.ca</a:t>
            </a:r>
            <a:endParaRPr lang="en-US" sz="2150" dirty="0"/>
          </a:p>
          <a:p>
            <a:pPr marL="0" indent="0">
              <a:buNone/>
              <a:defRPr/>
            </a:pPr>
            <a:r>
              <a:rPr lang="en-US" sz="2150" dirty="0"/>
              <a:t>         </a:t>
            </a:r>
            <a:endParaRPr lang="en-US" sz="2400" dirty="0"/>
          </a:p>
          <a:p>
            <a:pPr>
              <a:defRPr/>
            </a:pPr>
            <a:endParaRPr lang="en-US" dirty="0"/>
          </a:p>
        </p:txBody>
      </p:sp>
    </p:spTree>
    <p:extLst>
      <p:ext uri="{BB962C8B-B14F-4D97-AF65-F5344CB8AC3E}">
        <p14:creationId xmlns:p14="http://schemas.microsoft.com/office/powerpoint/2010/main" val="1770453710"/>
      </p:ext>
    </p:extLst>
  </p:cSld>
  <p:clrMapOvr>
    <a:masterClrMapping/>
  </p:clrMapOvr>
  <p:transition spd="slow">
    <p:cover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381000" y="2895600"/>
            <a:ext cx="8229600" cy="990600"/>
          </a:xfrm>
        </p:spPr>
        <p:txBody>
          <a:bodyPr/>
          <a:lstStyle/>
          <a:p>
            <a:r>
              <a:rPr lang="en-CA" altLang="en-US"/>
              <a:t>Commercialization Grants</a:t>
            </a:r>
          </a:p>
        </p:txBody>
      </p:sp>
      <p:sp>
        <p:nvSpPr>
          <p:cNvPr id="2" name="TextBox 1"/>
          <p:cNvSpPr txBox="1"/>
          <p:nvPr/>
        </p:nvSpPr>
        <p:spPr>
          <a:xfrm>
            <a:off x="4876800" y="6324600"/>
            <a:ext cx="4114800"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315532872"/>
      </p:ext>
    </p:extLst>
  </p:cSld>
  <p:clrMapOvr>
    <a:masterClrMapping/>
  </p:clrMapOvr>
  <p:transition spd="slow">
    <p:cover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en-US" sz="3200" dirty="0"/>
              <a:t>NSERC I2I Program </a:t>
            </a:r>
          </a:p>
        </p:txBody>
      </p:sp>
      <p:sp>
        <p:nvSpPr>
          <p:cNvPr id="3" name="Content Placeholder 2"/>
          <p:cNvSpPr>
            <a:spLocks noGrp="1"/>
          </p:cNvSpPr>
          <p:nvPr>
            <p:ph idx="1"/>
          </p:nvPr>
        </p:nvSpPr>
        <p:spPr>
          <a:xfrm>
            <a:off x="251520" y="1628800"/>
            <a:ext cx="8640960" cy="4221163"/>
          </a:xfrm>
        </p:spPr>
        <p:txBody>
          <a:bodyPr/>
          <a:lstStyle/>
          <a:p>
            <a:pPr>
              <a:defRPr/>
            </a:pPr>
            <a:r>
              <a:rPr lang="en-US" sz="2300" b="1" dirty="0">
                <a:solidFill>
                  <a:srgbClr val="7A003C"/>
                </a:solidFill>
              </a:rPr>
              <a:t>Purpose:</a:t>
            </a:r>
            <a:r>
              <a:rPr lang="en-US" sz="2300" dirty="0">
                <a:solidFill>
                  <a:srgbClr val="7A003C"/>
                </a:solidFill>
              </a:rPr>
              <a:t> </a:t>
            </a:r>
            <a:r>
              <a:rPr lang="en-US" sz="2300" dirty="0"/>
              <a:t> Develop university-based research to the point where a company will take it on to commercialize</a:t>
            </a:r>
          </a:p>
          <a:p>
            <a:pPr>
              <a:defRPr/>
            </a:pPr>
            <a:r>
              <a:rPr lang="en-US" sz="2300" b="1" dirty="0">
                <a:solidFill>
                  <a:srgbClr val="7A003C"/>
                </a:solidFill>
              </a:rPr>
              <a:t>Funds/Term:</a:t>
            </a:r>
            <a:r>
              <a:rPr lang="en-US" sz="2300" dirty="0"/>
              <a:t>  </a:t>
            </a:r>
          </a:p>
          <a:p>
            <a:pPr lvl="1">
              <a:defRPr/>
            </a:pPr>
            <a:r>
              <a:rPr lang="en-US" sz="1900" b="1" dirty="0"/>
              <a:t>Market Assessment: </a:t>
            </a:r>
            <a:r>
              <a:rPr lang="en-US" sz="1900" dirty="0"/>
              <a:t>$15K</a:t>
            </a:r>
          </a:p>
          <a:p>
            <a:pPr lvl="1">
              <a:defRPr/>
            </a:pPr>
            <a:r>
              <a:rPr lang="en-US" sz="1900" b="1" dirty="0"/>
              <a:t>Phase 1:</a:t>
            </a:r>
            <a:r>
              <a:rPr lang="en-US" sz="1900" dirty="0"/>
              <a:t> Up to $125K for 12 months, no company match but strong letter of support required. </a:t>
            </a:r>
          </a:p>
          <a:p>
            <a:pPr lvl="1">
              <a:defRPr/>
            </a:pPr>
            <a:r>
              <a:rPr lang="en-US" sz="1900" b="1" dirty="0"/>
              <a:t>Phase 2:</a:t>
            </a:r>
            <a:r>
              <a:rPr lang="en-US" sz="1900" dirty="0"/>
              <a:t> up to $350K over 2 years, company must match with cash and in-kind 1:1, cash must be 40%</a:t>
            </a:r>
          </a:p>
          <a:p>
            <a:pPr>
              <a:defRPr/>
            </a:pPr>
            <a:r>
              <a:rPr lang="en-US" sz="2300" b="1" dirty="0">
                <a:solidFill>
                  <a:srgbClr val="7A003C"/>
                </a:solidFill>
              </a:rPr>
              <a:t>Deadlines: </a:t>
            </a:r>
            <a:r>
              <a:rPr lang="en-US" sz="2300" dirty="0"/>
              <a:t>January, April , June, September</a:t>
            </a:r>
          </a:p>
          <a:p>
            <a:pPr>
              <a:defRPr/>
            </a:pPr>
            <a:r>
              <a:rPr lang="en-US" sz="2300" b="1" dirty="0">
                <a:solidFill>
                  <a:srgbClr val="7A003C"/>
                </a:solidFill>
              </a:rPr>
              <a:t>Review/Success:</a:t>
            </a:r>
            <a:r>
              <a:rPr lang="en-US" sz="2300" b="1" dirty="0">
                <a:solidFill>
                  <a:schemeClr val="accent3">
                    <a:lumMod val="50000"/>
                  </a:schemeClr>
                </a:solidFill>
              </a:rPr>
              <a:t>  </a:t>
            </a:r>
            <a:r>
              <a:rPr lang="en-US" sz="2300" dirty="0"/>
              <a:t>3 months, 50% success rate for Phase 1, Phase 2 higher </a:t>
            </a:r>
          </a:p>
          <a:p>
            <a:pPr>
              <a:defRPr/>
            </a:pPr>
            <a:r>
              <a:rPr lang="en-US" sz="2300" b="1" dirty="0">
                <a:solidFill>
                  <a:srgbClr val="7A003C"/>
                </a:solidFill>
              </a:rPr>
              <a:t>MILO Contact: </a:t>
            </a:r>
            <a:r>
              <a:rPr lang="en-US" sz="2300" dirty="0">
                <a:ea typeface="+mn-ea"/>
                <a:cs typeface="+mn-cs"/>
              </a:rPr>
              <a:t>Glen Crossley (</a:t>
            </a:r>
            <a:r>
              <a:rPr lang="en-US" sz="2300" dirty="0">
                <a:ea typeface="+mn-ea"/>
                <a:cs typeface="+mn-cs"/>
                <a:hlinkClick r:id="rId3"/>
              </a:rPr>
              <a:t>crosslg@mcmaster.ca</a:t>
            </a:r>
            <a:r>
              <a:rPr lang="en-US" sz="2300" dirty="0">
                <a:ea typeface="+mn-ea"/>
                <a:cs typeface="+mn-cs"/>
              </a:rPr>
              <a:t>)</a:t>
            </a:r>
          </a:p>
          <a:p>
            <a:pPr>
              <a:defRPr/>
            </a:pPr>
            <a:r>
              <a:rPr lang="en-US" sz="2400" b="1" dirty="0">
                <a:solidFill>
                  <a:srgbClr val="7A003C"/>
                </a:solidFill>
              </a:rPr>
              <a:t>Link for more information</a:t>
            </a:r>
            <a:r>
              <a:rPr lang="en-US" sz="1400" dirty="0"/>
              <a:t>: </a:t>
            </a:r>
            <a:r>
              <a:rPr lang="en-CA" sz="1400" dirty="0">
                <a:hlinkClick r:id="rId4"/>
              </a:rPr>
              <a:t>NSERC – Idea to Innovation grants (nserc-crsng.gc.ca)</a:t>
            </a:r>
            <a:endParaRPr lang="en-US" sz="2400" dirty="0"/>
          </a:p>
          <a:p>
            <a:pPr marL="0" indent="0">
              <a:buFont typeface="Wingdings" pitchFamily="2" charset="2"/>
              <a:buNone/>
              <a:defRPr/>
            </a:pPr>
            <a:endParaRPr lang="en-US" sz="2400" dirty="0"/>
          </a:p>
          <a:p>
            <a:pPr>
              <a:defRPr/>
            </a:pPr>
            <a:endParaRPr lang="en-US" sz="2400" dirty="0"/>
          </a:p>
        </p:txBody>
      </p:sp>
    </p:spTree>
    <p:extLst>
      <p:ext uri="{BB962C8B-B14F-4D97-AF65-F5344CB8AC3E}">
        <p14:creationId xmlns:p14="http://schemas.microsoft.com/office/powerpoint/2010/main" val="2940171504"/>
      </p:ext>
    </p:extLst>
  </p:cSld>
  <p:clrMapOvr>
    <a:masterClrMapping/>
  </p:clrMapOvr>
  <p:transition spd="slow">
    <p:cover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en-US" sz="3200" dirty="0"/>
              <a:t>Lab 2 Market</a:t>
            </a:r>
          </a:p>
        </p:txBody>
      </p:sp>
      <p:sp>
        <p:nvSpPr>
          <p:cNvPr id="3" name="Content Placeholder 2"/>
          <p:cNvSpPr>
            <a:spLocks noGrp="1"/>
          </p:cNvSpPr>
          <p:nvPr>
            <p:ph idx="1"/>
          </p:nvPr>
        </p:nvSpPr>
        <p:spPr>
          <a:xfrm>
            <a:off x="609600" y="1752600"/>
            <a:ext cx="8305800" cy="4221163"/>
          </a:xfrm>
        </p:spPr>
        <p:txBody>
          <a:bodyPr/>
          <a:lstStyle/>
          <a:p>
            <a:pPr>
              <a:defRPr/>
            </a:pPr>
            <a:r>
              <a:rPr lang="en-US" sz="2300" b="1" dirty="0">
                <a:solidFill>
                  <a:srgbClr val="7A003C"/>
                </a:solidFill>
              </a:rPr>
              <a:t>Purpose:</a:t>
            </a:r>
            <a:r>
              <a:rPr lang="en-US" sz="2300" dirty="0">
                <a:solidFill>
                  <a:srgbClr val="7A003C"/>
                </a:solidFill>
              </a:rPr>
              <a:t> </a:t>
            </a:r>
            <a:r>
              <a:rPr lang="en-US" sz="2300" dirty="0"/>
              <a:t> A 16-week program to help researchers validate their ideas with the purpose of finding business/commercial value.</a:t>
            </a:r>
          </a:p>
          <a:p>
            <a:pPr>
              <a:defRPr/>
            </a:pPr>
            <a:r>
              <a:rPr lang="en-US" sz="2300" b="1" dirty="0">
                <a:solidFill>
                  <a:srgbClr val="7A003C"/>
                </a:solidFill>
              </a:rPr>
              <a:t>Funds/Term:</a:t>
            </a:r>
            <a:r>
              <a:rPr lang="en-US" sz="2300" dirty="0"/>
              <a:t>  Similar to ‘Idea to Innovation –Market Assessment’ but led by the graduate student. $15,000 available, $10K to student, $5K to supervisor.</a:t>
            </a:r>
          </a:p>
          <a:p>
            <a:pPr>
              <a:defRPr/>
            </a:pPr>
            <a:r>
              <a:rPr lang="en-US" sz="2300" b="1" dirty="0">
                <a:solidFill>
                  <a:srgbClr val="7A003C"/>
                </a:solidFill>
              </a:rPr>
              <a:t>Deadline:  </a:t>
            </a:r>
            <a:r>
              <a:rPr lang="en-US" sz="2300" dirty="0"/>
              <a:t>see website </a:t>
            </a:r>
            <a:r>
              <a:rPr lang="en-US" sz="2000" dirty="0">
                <a:hlinkClick r:id="rId3"/>
              </a:rPr>
              <a:t>https://lab2market.ca/programs/</a:t>
            </a:r>
            <a:r>
              <a:rPr lang="en-US" sz="2000" dirty="0"/>
              <a:t> </a:t>
            </a:r>
          </a:p>
          <a:p>
            <a:pPr>
              <a:defRPr/>
            </a:pPr>
            <a:r>
              <a:rPr lang="en-US" sz="2300" b="1" dirty="0">
                <a:solidFill>
                  <a:srgbClr val="7A003C"/>
                </a:solidFill>
              </a:rPr>
              <a:t>MILO Contact: </a:t>
            </a:r>
          </a:p>
          <a:p>
            <a:pPr marL="0" lvl="2" indent="0">
              <a:buClr>
                <a:srgbClr val="FDBF57"/>
              </a:buClr>
              <a:buNone/>
              <a:defRPr/>
            </a:pPr>
            <a:r>
              <a:rPr lang="en-US" sz="2300" dirty="0">
                <a:ea typeface="+mn-ea"/>
                <a:cs typeface="+mn-cs"/>
              </a:rPr>
              <a:t>	Glen Crossley (</a:t>
            </a:r>
            <a:r>
              <a:rPr lang="en-US" sz="2300" dirty="0">
                <a:ea typeface="+mn-ea"/>
                <a:cs typeface="+mn-cs"/>
                <a:hlinkClick r:id="rId4"/>
              </a:rPr>
              <a:t>crosslg@mcmaster.ca</a:t>
            </a:r>
            <a:r>
              <a:rPr lang="en-US" sz="2300" dirty="0">
                <a:ea typeface="+mn-ea"/>
                <a:cs typeface="+mn-cs"/>
              </a:rPr>
              <a:t>) </a:t>
            </a:r>
            <a:endParaRPr lang="en-US" sz="2400" dirty="0"/>
          </a:p>
          <a:p>
            <a:pPr>
              <a:defRPr/>
            </a:pPr>
            <a:endParaRPr lang="en-US" sz="2400" dirty="0"/>
          </a:p>
        </p:txBody>
      </p:sp>
    </p:spTree>
    <p:extLst>
      <p:ext uri="{BB962C8B-B14F-4D97-AF65-F5344CB8AC3E}">
        <p14:creationId xmlns:p14="http://schemas.microsoft.com/office/powerpoint/2010/main" val="3124252983"/>
      </p:ext>
    </p:extLst>
  </p:cSld>
  <p:clrMapOvr>
    <a:masterClrMapping/>
  </p:clrMapOvr>
  <p:transition spd="slow">
    <p:cover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0B312-FE5A-4637-9FF8-4B6B82515336}"/>
              </a:ext>
            </a:extLst>
          </p:cNvPr>
          <p:cNvSpPr>
            <a:spLocks noGrp="1"/>
          </p:cNvSpPr>
          <p:nvPr>
            <p:ph type="title"/>
          </p:nvPr>
        </p:nvSpPr>
        <p:spPr>
          <a:xfrm>
            <a:off x="457200" y="2636912"/>
            <a:ext cx="8229600" cy="990600"/>
          </a:xfrm>
        </p:spPr>
        <p:txBody>
          <a:bodyPr/>
          <a:lstStyle/>
          <a:p>
            <a:r>
              <a:rPr lang="en-CA" dirty="0"/>
              <a:t>New Research Opportunities</a:t>
            </a:r>
            <a:br>
              <a:rPr lang="en-CA" dirty="0"/>
            </a:br>
            <a:r>
              <a:rPr lang="en-CA" dirty="0"/>
              <a:t>(ROADS)</a:t>
            </a:r>
          </a:p>
        </p:txBody>
      </p:sp>
    </p:spTree>
    <p:extLst>
      <p:ext uri="{BB962C8B-B14F-4D97-AF65-F5344CB8AC3E}">
        <p14:creationId xmlns:p14="http://schemas.microsoft.com/office/powerpoint/2010/main" val="3157680766"/>
      </p:ext>
    </p:extLst>
  </p:cSld>
  <p:clrMapOvr>
    <a:masterClrMapping/>
  </p:clrMapOvr>
  <p:transition spd="slow">
    <p:cover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650875"/>
            <a:ext cx="9144000" cy="833909"/>
          </a:xfrm>
        </p:spPr>
        <p:txBody>
          <a:bodyPr/>
          <a:lstStyle/>
          <a:p>
            <a:r>
              <a:rPr lang="en-US" altLang="en-US" sz="3000" dirty="0"/>
              <a:t>NSERC Discovery Grants Program </a:t>
            </a:r>
          </a:p>
        </p:txBody>
      </p:sp>
      <p:sp>
        <p:nvSpPr>
          <p:cNvPr id="12291" name="TextBox 5"/>
          <p:cNvSpPr txBox="1">
            <a:spLocks noChangeArrowheads="1"/>
          </p:cNvSpPr>
          <p:nvPr/>
        </p:nvSpPr>
        <p:spPr bwMode="auto">
          <a:xfrm>
            <a:off x="8077200" y="41275"/>
            <a:ext cx="9906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FDBF57"/>
              </a:buClr>
              <a:buFont typeface="Wingdings" pitchFamily="2" charset="2"/>
              <a:buChar char="§"/>
              <a:defRPr sz="3200">
                <a:solidFill>
                  <a:schemeClr val="tx1"/>
                </a:solidFill>
                <a:latin typeface="Univers 57 Condensed" pitchFamily="34" charset="0"/>
              </a:defRPr>
            </a:lvl1pPr>
            <a:lvl2pPr marL="742950" indent="-285750">
              <a:spcBef>
                <a:spcPct val="20000"/>
              </a:spcBef>
              <a:buClr>
                <a:srgbClr val="7A003C"/>
              </a:buClr>
              <a:buFont typeface="Wingdings" pitchFamily="2" charset="2"/>
              <a:buChar char="§"/>
              <a:defRPr sz="2800">
                <a:solidFill>
                  <a:schemeClr val="tx1"/>
                </a:solidFill>
                <a:latin typeface="Univers 57 Condensed" pitchFamily="34" charset="0"/>
              </a:defRPr>
            </a:lvl2pPr>
            <a:lvl3pPr marL="1143000" indent="-228600">
              <a:spcBef>
                <a:spcPct val="20000"/>
              </a:spcBef>
              <a:buClr>
                <a:srgbClr val="8E979D"/>
              </a:buClr>
              <a:buFont typeface="Wingdings" pitchFamily="2" charset="2"/>
              <a:buChar char="§"/>
              <a:defRPr sz="2400">
                <a:solidFill>
                  <a:schemeClr val="tx1"/>
                </a:solidFill>
                <a:latin typeface="Univers 57 Condensed" pitchFamily="34" charset="0"/>
              </a:defRPr>
            </a:lvl3pPr>
            <a:lvl4pPr marL="1600200" indent="-228600">
              <a:spcBef>
                <a:spcPct val="20000"/>
              </a:spcBef>
              <a:buClr>
                <a:srgbClr val="FDBF57"/>
              </a:buClr>
              <a:buFont typeface="Wingdings" pitchFamily="2" charset="2"/>
              <a:buChar char="§"/>
              <a:defRPr sz="2000">
                <a:solidFill>
                  <a:schemeClr val="tx1"/>
                </a:solidFill>
                <a:latin typeface="Univers 57 Condensed" pitchFamily="34" charset="0"/>
              </a:defRPr>
            </a:lvl4pPr>
            <a:lvl5pPr marL="2057400" indent="-228600">
              <a:spcBef>
                <a:spcPct val="20000"/>
              </a:spcBef>
              <a:buClr>
                <a:srgbClr val="7A003C"/>
              </a:buClr>
              <a:buFont typeface="Wingdings" pitchFamily="2" charset="2"/>
              <a:buChar char="§"/>
              <a:defRPr sz="2000">
                <a:solidFill>
                  <a:schemeClr val="tx1"/>
                </a:solidFill>
                <a:latin typeface="Univers 57 Condensed" pitchFamily="34" charset="0"/>
              </a:defRPr>
            </a:lvl5pPr>
            <a:lvl6pPr marL="25146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6pPr>
            <a:lvl7pPr marL="29718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7pPr>
            <a:lvl8pPr marL="34290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8pPr>
            <a:lvl9pPr marL="38862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9pPr>
          </a:lstStyle>
          <a:p>
            <a:pPr>
              <a:spcBef>
                <a:spcPct val="0"/>
              </a:spcBef>
              <a:buClrTx/>
              <a:buFontTx/>
              <a:buNone/>
            </a:pPr>
            <a:r>
              <a:rPr lang="en-US" altLang="en-US" sz="900">
                <a:solidFill>
                  <a:schemeClr val="bg1"/>
                </a:solidFill>
                <a:latin typeface="Arial" pitchFamily="34" charset="0"/>
              </a:rPr>
              <a:t>April 15, 2015</a:t>
            </a:r>
          </a:p>
        </p:txBody>
      </p:sp>
      <p:sp>
        <p:nvSpPr>
          <p:cNvPr id="3" name="Rectangle 2"/>
          <p:cNvSpPr/>
          <p:nvPr/>
        </p:nvSpPr>
        <p:spPr>
          <a:xfrm>
            <a:off x="179512" y="1484221"/>
            <a:ext cx="8888288" cy="4911601"/>
          </a:xfrm>
          <a:prstGeom prst="rect">
            <a:avLst/>
          </a:prstGeom>
        </p:spPr>
        <p:txBody>
          <a:bodyPr wrap="square">
            <a:spAutoFit/>
          </a:bodyPr>
          <a:lstStyle/>
          <a:p>
            <a:pPr marL="342900" indent="-342900">
              <a:spcBef>
                <a:spcPts val="0"/>
              </a:spcBef>
              <a:buClr>
                <a:schemeClr val="tx1">
                  <a:lumMod val="50000"/>
                  <a:lumOff val="50000"/>
                </a:schemeClr>
              </a:buClr>
              <a:buFont typeface="Wingdings" panose="05000000000000000000" pitchFamily="2" charset="2"/>
              <a:buChar char="Ø"/>
              <a:defRPr/>
            </a:pPr>
            <a:r>
              <a:rPr lang="en-US" sz="2200" kern="0" dirty="0">
                <a:solidFill>
                  <a:srgbClr val="000000"/>
                </a:solidFill>
              </a:rPr>
              <a:t>Supports ongoing programs of research by:</a:t>
            </a:r>
          </a:p>
          <a:p>
            <a:pPr marL="800100" lvl="1" indent="-342900">
              <a:lnSpc>
                <a:spcPts val="2600"/>
              </a:lnSpc>
              <a:spcBef>
                <a:spcPct val="20000"/>
              </a:spcBef>
              <a:buClr>
                <a:schemeClr val="tx1">
                  <a:lumMod val="50000"/>
                  <a:lumOff val="50000"/>
                </a:schemeClr>
              </a:buClr>
              <a:buFont typeface="Wingdings" panose="05000000000000000000" pitchFamily="2" charset="2"/>
              <a:buChar char="Ø"/>
              <a:defRPr/>
            </a:pPr>
            <a:r>
              <a:rPr lang="en-US" sz="2200" kern="0" dirty="0">
                <a:solidFill>
                  <a:srgbClr val="000000"/>
                </a:solidFill>
              </a:rPr>
              <a:t>promoting and maintaining a diversified base of high-quality research capability in the natural sciences and engineering in Canadian universities; </a:t>
            </a:r>
          </a:p>
          <a:p>
            <a:pPr marL="800100" lvl="1" indent="-342900">
              <a:lnSpc>
                <a:spcPts val="2600"/>
              </a:lnSpc>
              <a:spcBef>
                <a:spcPct val="20000"/>
              </a:spcBef>
              <a:buClr>
                <a:schemeClr val="tx1">
                  <a:lumMod val="50000"/>
                  <a:lumOff val="50000"/>
                </a:schemeClr>
              </a:buClr>
              <a:buFont typeface="Wingdings" panose="05000000000000000000" pitchFamily="2" charset="2"/>
              <a:buChar char="Ø"/>
              <a:defRPr/>
            </a:pPr>
            <a:r>
              <a:rPr lang="en-US" sz="2200" kern="0" dirty="0">
                <a:solidFill>
                  <a:srgbClr val="000000"/>
                </a:solidFill>
              </a:rPr>
              <a:t>fostering research excellence; and</a:t>
            </a:r>
          </a:p>
          <a:p>
            <a:pPr marL="800100" lvl="1" indent="-342900">
              <a:lnSpc>
                <a:spcPts val="2600"/>
              </a:lnSpc>
              <a:spcBef>
                <a:spcPct val="20000"/>
              </a:spcBef>
              <a:buClr>
                <a:schemeClr val="tx1">
                  <a:lumMod val="50000"/>
                  <a:lumOff val="50000"/>
                </a:schemeClr>
              </a:buClr>
              <a:buFont typeface="Wingdings" panose="05000000000000000000" pitchFamily="2" charset="2"/>
              <a:buChar char="Ø"/>
              <a:defRPr/>
            </a:pPr>
            <a:r>
              <a:rPr lang="en-US" sz="2200" kern="0" dirty="0">
                <a:solidFill>
                  <a:srgbClr val="000000"/>
                </a:solidFill>
              </a:rPr>
              <a:t>providing a stimulating environment for research training. </a:t>
            </a:r>
          </a:p>
          <a:p>
            <a:pPr marL="342900" indent="-342900">
              <a:lnSpc>
                <a:spcPts val="2900"/>
              </a:lnSpc>
              <a:spcBef>
                <a:spcPts val="0"/>
              </a:spcBef>
              <a:buClr>
                <a:schemeClr val="tx1">
                  <a:lumMod val="50000"/>
                  <a:lumOff val="50000"/>
                </a:schemeClr>
              </a:buClr>
              <a:buFont typeface="Wingdings" panose="05000000000000000000" pitchFamily="2" charset="2"/>
              <a:buChar char="Ø"/>
              <a:defRPr/>
            </a:pPr>
            <a:r>
              <a:rPr lang="en-US" sz="2200" kern="0" dirty="0">
                <a:solidFill>
                  <a:srgbClr val="000000"/>
                </a:solidFill>
              </a:rPr>
              <a:t>Considered ‘grants in aid’ of research as it provides long term operating funds to support the costs of a research program.  </a:t>
            </a:r>
          </a:p>
          <a:p>
            <a:pPr marL="342900" indent="-342900">
              <a:lnSpc>
                <a:spcPts val="2900"/>
              </a:lnSpc>
              <a:spcBef>
                <a:spcPts val="0"/>
              </a:spcBef>
              <a:buClr>
                <a:schemeClr val="tx1">
                  <a:lumMod val="50000"/>
                  <a:lumOff val="50000"/>
                </a:schemeClr>
              </a:buClr>
              <a:buFont typeface="Wingdings" panose="05000000000000000000" pitchFamily="2" charset="2"/>
              <a:buChar char="Ø"/>
              <a:defRPr/>
            </a:pPr>
            <a:r>
              <a:rPr lang="en-US" sz="2200" kern="0" dirty="0">
                <a:solidFill>
                  <a:srgbClr val="000000"/>
                </a:solidFill>
              </a:rPr>
              <a:t>Awarded for five years, the normal duration being five years.</a:t>
            </a:r>
          </a:p>
          <a:p>
            <a:pPr marL="342900" indent="-342900">
              <a:lnSpc>
                <a:spcPts val="2900"/>
              </a:lnSpc>
              <a:spcBef>
                <a:spcPts val="0"/>
              </a:spcBef>
              <a:buClr>
                <a:schemeClr val="tx1">
                  <a:lumMod val="50000"/>
                  <a:lumOff val="50000"/>
                </a:schemeClr>
              </a:buClr>
              <a:buFont typeface="Wingdings" panose="05000000000000000000" pitchFamily="2" charset="2"/>
              <a:buChar char="Ø"/>
              <a:defRPr/>
            </a:pPr>
            <a:r>
              <a:rPr lang="en-US" sz="2200" kern="0" dirty="0">
                <a:solidFill>
                  <a:srgbClr val="000000"/>
                </a:solidFill>
              </a:rPr>
              <a:t>Deadline: Mandatory NOI August 1; full application November 1</a:t>
            </a:r>
          </a:p>
          <a:p>
            <a:pPr marL="342900" indent="-342900">
              <a:lnSpc>
                <a:spcPts val="2900"/>
              </a:lnSpc>
              <a:buClr>
                <a:schemeClr val="tx1">
                  <a:lumMod val="50000"/>
                  <a:lumOff val="50000"/>
                </a:schemeClr>
              </a:buClr>
              <a:buFont typeface="Wingdings" panose="05000000000000000000" pitchFamily="2" charset="2"/>
              <a:buChar char="Ø"/>
              <a:defRPr/>
            </a:pPr>
            <a:r>
              <a:rPr lang="en-CA" sz="2200" kern="0" dirty="0">
                <a:solidFill>
                  <a:srgbClr val="000000"/>
                </a:solidFill>
              </a:rPr>
              <a:t>Deadline to submit draft to ROADS for Peer Review: August </a:t>
            </a:r>
            <a:r>
              <a:rPr lang="en-US" sz="2200" kern="0" dirty="0">
                <a:solidFill>
                  <a:srgbClr val="000000"/>
                </a:solidFill>
              </a:rPr>
              <a:t>31</a:t>
            </a:r>
          </a:p>
          <a:p>
            <a:pPr marL="342900" indent="-342900">
              <a:lnSpc>
                <a:spcPts val="2900"/>
              </a:lnSpc>
              <a:spcBef>
                <a:spcPts val="0"/>
              </a:spcBef>
              <a:buClr>
                <a:schemeClr val="tx1">
                  <a:lumMod val="50000"/>
                  <a:lumOff val="50000"/>
                </a:schemeClr>
              </a:buClr>
              <a:buFont typeface="Wingdings" panose="05000000000000000000" pitchFamily="2" charset="2"/>
              <a:buChar char="Ø"/>
              <a:defRPr/>
            </a:pPr>
            <a:r>
              <a:rPr lang="en-CA" sz="2200" u="sng" kern="0" dirty="0">
                <a:solidFill>
                  <a:srgbClr val="000000"/>
                </a:solidFill>
              </a:rPr>
              <a:t>New hires and first-time applicants must complete Eligibility Form</a:t>
            </a:r>
            <a:endParaRPr lang="en-US" sz="2200" u="sng" kern="0" dirty="0">
              <a:solidFill>
                <a:srgbClr val="000000"/>
              </a:solidFill>
            </a:endParaRPr>
          </a:p>
          <a:p>
            <a:pPr marL="342900" indent="-342900">
              <a:lnSpc>
                <a:spcPts val="2900"/>
              </a:lnSpc>
              <a:spcBef>
                <a:spcPts val="0"/>
              </a:spcBef>
              <a:buClr>
                <a:schemeClr val="tx1">
                  <a:lumMod val="50000"/>
                  <a:lumOff val="50000"/>
                </a:schemeClr>
              </a:buClr>
              <a:buFont typeface="Wingdings" panose="05000000000000000000" pitchFamily="2" charset="2"/>
              <a:buChar char="Ø"/>
              <a:defRPr/>
            </a:pPr>
            <a:r>
              <a:rPr lang="en-US" sz="2200" b="1" kern="0" dirty="0">
                <a:solidFill>
                  <a:srgbClr val="7A003C"/>
                </a:solidFill>
              </a:rPr>
              <a:t>ROADS contact</a:t>
            </a:r>
            <a:r>
              <a:rPr lang="en-US" sz="2200" kern="0" dirty="0">
                <a:solidFill>
                  <a:srgbClr val="000000"/>
                </a:solidFill>
              </a:rPr>
              <a:t>: </a:t>
            </a:r>
            <a:r>
              <a:rPr kumimoji="0" lang="en-US" sz="2000" b="0" i="0" u="none" strike="noStrike" kern="0" cap="none" spc="0" normalizeH="0" baseline="0" noProof="0" dirty="0">
                <a:ln>
                  <a:noFill/>
                </a:ln>
                <a:solidFill>
                  <a:srgbClr val="000000"/>
                </a:solidFill>
                <a:effectLst/>
                <a:uLnTx/>
                <a:uFillTx/>
                <a:latin typeface="Univers 57 Condensed"/>
                <a:ea typeface="+mn-ea"/>
                <a:cs typeface="+mn-cs"/>
              </a:rPr>
              <a:t>Ryan Heyden, </a:t>
            </a:r>
            <a:r>
              <a:rPr kumimoji="0" lang="en-US" sz="2000" b="0" i="0" u="none" strike="noStrike" kern="0" cap="none" spc="0" normalizeH="0" baseline="0" noProof="0" dirty="0">
                <a:ln>
                  <a:noFill/>
                </a:ln>
                <a:solidFill>
                  <a:srgbClr val="000000"/>
                </a:solidFill>
                <a:effectLst/>
                <a:uLnTx/>
                <a:uFillTx/>
                <a:latin typeface="Univers 57 Condensed"/>
                <a:ea typeface="+mn-ea"/>
                <a:cs typeface="+mn-cs"/>
                <a:hlinkClick r:id="rId3"/>
              </a:rPr>
              <a:t>heydenrw@mcmaster.ca</a:t>
            </a:r>
            <a:r>
              <a:rPr kumimoji="0" lang="en-US" sz="2000" b="0" i="0" u="none" strike="noStrike" kern="0" cap="none" spc="0" normalizeH="0" baseline="0" noProof="0" dirty="0">
                <a:ln>
                  <a:noFill/>
                </a:ln>
                <a:solidFill>
                  <a:srgbClr val="000000"/>
                </a:solidFill>
                <a:effectLst/>
                <a:uLnTx/>
                <a:uFillTx/>
                <a:latin typeface="Univers 57 Condensed"/>
                <a:ea typeface="+mn-ea"/>
                <a:cs typeface="+mn-cs"/>
              </a:rPr>
              <a:t> </a:t>
            </a:r>
            <a:endParaRPr lang="en-US" sz="2200" kern="0" dirty="0">
              <a:solidFill>
                <a:srgbClr val="000000"/>
              </a:solidFill>
            </a:endParaRPr>
          </a:p>
        </p:txBody>
      </p:sp>
    </p:spTree>
    <p:extLst>
      <p:ext uri="{BB962C8B-B14F-4D97-AF65-F5344CB8AC3E}">
        <p14:creationId xmlns:p14="http://schemas.microsoft.com/office/powerpoint/2010/main" val="1612412503"/>
      </p:ext>
    </p:extLst>
  </p:cSld>
  <p:clrMapOvr>
    <a:masterClrMapping/>
  </p:clrMapOvr>
  <p:transition spd="slow">
    <p:cover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787400"/>
            <a:ext cx="9144000" cy="949325"/>
          </a:xfrm>
        </p:spPr>
        <p:txBody>
          <a:bodyPr/>
          <a:lstStyle/>
          <a:p>
            <a:r>
              <a:rPr lang="en-US" altLang="en-US" sz="3000" dirty="0"/>
              <a:t>NSERC Research Tools and Instruments (RTI)</a:t>
            </a:r>
          </a:p>
        </p:txBody>
      </p:sp>
      <p:sp>
        <p:nvSpPr>
          <p:cNvPr id="13315" name="TextBox 5"/>
          <p:cNvSpPr txBox="1">
            <a:spLocks noChangeArrowheads="1"/>
          </p:cNvSpPr>
          <p:nvPr/>
        </p:nvSpPr>
        <p:spPr bwMode="auto">
          <a:xfrm>
            <a:off x="8077200" y="41275"/>
            <a:ext cx="9906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FDBF57"/>
              </a:buClr>
              <a:buFont typeface="Wingdings" pitchFamily="2" charset="2"/>
              <a:buChar char="§"/>
              <a:defRPr sz="3200">
                <a:solidFill>
                  <a:schemeClr val="tx1"/>
                </a:solidFill>
                <a:latin typeface="Univers 57 Condensed" pitchFamily="34" charset="0"/>
              </a:defRPr>
            </a:lvl1pPr>
            <a:lvl2pPr marL="742950" indent="-285750">
              <a:spcBef>
                <a:spcPct val="20000"/>
              </a:spcBef>
              <a:buClr>
                <a:srgbClr val="7A003C"/>
              </a:buClr>
              <a:buFont typeface="Wingdings" pitchFamily="2" charset="2"/>
              <a:buChar char="§"/>
              <a:defRPr sz="2800">
                <a:solidFill>
                  <a:schemeClr val="tx1"/>
                </a:solidFill>
                <a:latin typeface="Univers 57 Condensed" pitchFamily="34" charset="0"/>
              </a:defRPr>
            </a:lvl2pPr>
            <a:lvl3pPr marL="1143000" indent="-228600">
              <a:spcBef>
                <a:spcPct val="20000"/>
              </a:spcBef>
              <a:buClr>
                <a:srgbClr val="8E979D"/>
              </a:buClr>
              <a:buFont typeface="Wingdings" pitchFamily="2" charset="2"/>
              <a:buChar char="§"/>
              <a:defRPr sz="2400">
                <a:solidFill>
                  <a:schemeClr val="tx1"/>
                </a:solidFill>
                <a:latin typeface="Univers 57 Condensed" pitchFamily="34" charset="0"/>
              </a:defRPr>
            </a:lvl3pPr>
            <a:lvl4pPr marL="1600200" indent="-228600">
              <a:spcBef>
                <a:spcPct val="20000"/>
              </a:spcBef>
              <a:buClr>
                <a:srgbClr val="FDBF57"/>
              </a:buClr>
              <a:buFont typeface="Wingdings" pitchFamily="2" charset="2"/>
              <a:buChar char="§"/>
              <a:defRPr sz="2000">
                <a:solidFill>
                  <a:schemeClr val="tx1"/>
                </a:solidFill>
                <a:latin typeface="Univers 57 Condensed" pitchFamily="34" charset="0"/>
              </a:defRPr>
            </a:lvl4pPr>
            <a:lvl5pPr marL="2057400" indent="-228600">
              <a:spcBef>
                <a:spcPct val="20000"/>
              </a:spcBef>
              <a:buClr>
                <a:srgbClr val="7A003C"/>
              </a:buClr>
              <a:buFont typeface="Wingdings" pitchFamily="2" charset="2"/>
              <a:buChar char="§"/>
              <a:defRPr sz="2000">
                <a:solidFill>
                  <a:schemeClr val="tx1"/>
                </a:solidFill>
                <a:latin typeface="Univers 57 Condensed" pitchFamily="34" charset="0"/>
              </a:defRPr>
            </a:lvl5pPr>
            <a:lvl6pPr marL="25146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6pPr>
            <a:lvl7pPr marL="29718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7pPr>
            <a:lvl8pPr marL="34290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8pPr>
            <a:lvl9pPr marL="38862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9pPr>
          </a:lstStyle>
          <a:p>
            <a:pPr>
              <a:spcBef>
                <a:spcPct val="0"/>
              </a:spcBef>
              <a:buClrTx/>
              <a:buFontTx/>
              <a:buNone/>
            </a:pPr>
            <a:r>
              <a:rPr lang="en-US" altLang="en-US" sz="900">
                <a:solidFill>
                  <a:schemeClr val="bg1"/>
                </a:solidFill>
                <a:latin typeface="Arial" pitchFamily="34" charset="0"/>
              </a:rPr>
              <a:t>April 15, 2015</a:t>
            </a:r>
          </a:p>
        </p:txBody>
      </p:sp>
      <p:sp>
        <p:nvSpPr>
          <p:cNvPr id="3" name="Rectangle 2"/>
          <p:cNvSpPr/>
          <p:nvPr/>
        </p:nvSpPr>
        <p:spPr>
          <a:xfrm>
            <a:off x="287524" y="1628800"/>
            <a:ext cx="8568952" cy="4831194"/>
          </a:xfrm>
          <a:prstGeom prst="rect">
            <a:avLst/>
          </a:prstGeom>
        </p:spPr>
        <p:txBody>
          <a:bodyPr wrap="square">
            <a:spAutoFit/>
          </a:bodyPr>
          <a:lstStyle/>
          <a:p>
            <a:pPr marL="342900" indent="-342900">
              <a:lnSpc>
                <a:spcPts val="3100"/>
              </a:lnSpc>
              <a:buClr>
                <a:schemeClr val="tx1">
                  <a:lumMod val="50000"/>
                  <a:lumOff val="50000"/>
                </a:schemeClr>
              </a:buClr>
              <a:buFont typeface="Wingdings" panose="05000000000000000000" pitchFamily="2" charset="2"/>
              <a:buChar char="Ø"/>
              <a:defRPr/>
            </a:pPr>
            <a:r>
              <a:rPr lang="en-CA" sz="2000" kern="0" dirty="0">
                <a:solidFill>
                  <a:srgbClr val="000000"/>
                </a:solidFill>
              </a:rPr>
              <a:t>RTI Grants are one-year awards of up to $150,000, meant for purchase or fabrication of research equipment with a net cost between $7,001 and $250,000 </a:t>
            </a:r>
          </a:p>
          <a:p>
            <a:pPr marL="342900" indent="-342900">
              <a:lnSpc>
                <a:spcPts val="3100"/>
              </a:lnSpc>
              <a:buClr>
                <a:schemeClr val="tx1">
                  <a:lumMod val="50000"/>
                  <a:lumOff val="50000"/>
                </a:schemeClr>
              </a:buClr>
              <a:buFont typeface="Wingdings" panose="05000000000000000000" pitchFamily="2" charset="2"/>
              <a:buChar char="Ø"/>
              <a:defRPr/>
            </a:pPr>
            <a:r>
              <a:rPr lang="en-CA" sz="2000" kern="0" dirty="0">
                <a:solidFill>
                  <a:srgbClr val="000000"/>
                </a:solidFill>
              </a:rPr>
              <a:t>To be eligible, applicants and co-applicants must </a:t>
            </a:r>
            <a:r>
              <a:rPr lang="en-CA" sz="2000" b="1" kern="0" dirty="0">
                <a:solidFill>
                  <a:srgbClr val="000000"/>
                </a:solidFill>
              </a:rPr>
              <a:t>each</a:t>
            </a:r>
            <a:r>
              <a:rPr lang="en-CA" sz="2000" kern="0" dirty="0">
                <a:solidFill>
                  <a:srgbClr val="000000"/>
                </a:solidFill>
              </a:rPr>
              <a:t> currently hold, or be applying for, an NSERC research grant at the time of application.</a:t>
            </a:r>
          </a:p>
          <a:p>
            <a:pPr marL="342900" indent="-342900">
              <a:lnSpc>
                <a:spcPts val="3100"/>
              </a:lnSpc>
              <a:buClr>
                <a:schemeClr val="tx1">
                  <a:lumMod val="50000"/>
                  <a:lumOff val="50000"/>
                </a:schemeClr>
              </a:buClr>
              <a:buFont typeface="Wingdings" panose="05000000000000000000" pitchFamily="2" charset="2"/>
              <a:buChar char="Ø"/>
              <a:defRPr/>
            </a:pPr>
            <a:r>
              <a:rPr lang="en-CA" sz="2000" kern="0" dirty="0">
                <a:solidFill>
                  <a:srgbClr val="000000"/>
                </a:solidFill>
              </a:rPr>
              <a:t>A researcher is only allowed to be an applicant or co-applicant on </a:t>
            </a:r>
            <a:r>
              <a:rPr lang="en-CA" sz="2000" b="1" kern="0" dirty="0">
                <a:solidFill>
                  <a:srgbClr val="000000"/>
                </a:solidFill>
              </a:rPr>
              <a:t>one</a:t>
            </a:r>
            <a:r>
              <a:rPr lang="en-CA" sz="2000" kern="0" dirty="0">
                <a:solidFill>
                  <a:srgbClr val="000000"/>
                </a:solidFill>
              </a:rPr>
              <a:t> application</a:t>
            </a:r>
          </a:p>
          <a:p>
            <a:pPr marL="342900" indent="-342900">
              <a:lnSpc>
                <a:spcPts val="3100"/>
              </a:lnSpc>
              <a:buClr>
                <a:schemeClr val="tx1">
                  <a:lumMod val="50000"/>
                  <a:lumOff val="50000"/>
                </a:schemeClr>
              </a:buClr>
              <a:buFont typeface="Wingdings" panose="05000000000000000000" pitchFamily="2" charset="2"/>
              <a:buChar char="Ø"/>
              <a:defRPr/>
            </a:pPr>
            <a:r>
              <a:rPr lang="en-US" sz="2000" kern="0" dirty="0">
                <a:solidFill>
                  <a:srgbClr val="000000"/>
                </a:solidFill>
              </a:rPr>
              <a:t>Applicants and co-applicants who were successful in the previous year’s RTI competition are ineligible to apply for one year. </a:t>
            </a:r>
            <a:endParaRPr lang="en-CA" sz="2000" kern="0" dirty="0">
              <a:solidFill>
                <a:srgbClr val="000000"/>
              </a:solidFill>
            </a:endParaRPr>
          </a:p>
          <a:p>
            <a:pPr marL="342900" indent="-342900">
              <a:lnSpc>
                <a:spcPts val="3100"/>
              </a:lnSpc>
              <a:buClr>
                <a:schemeClr val="tx1">
                  <a:lumMod val="50000"/>
                  <a:lumOff val="50000"/>
                </a:schemeClr>
              </a:buClr>
              <a:buFont typeface="Wingdings" panose="05000000000000000000" pitchFamily="2" charset="2"/>
              <a:buChar char="Ø"/>
              <a:defRPr/>
            </a:pPr>
            <a:r>
              <a:rPr lang="en-CA" sz="2000" kern="0" dirty="0">
                <a:solidFill>
                  <a:srgbClr val="000000"/>
                </a:solidFill>
              </a:rPr>
              <a:t>Deadline to submit draft to ROADS for Peer Review: August 31</a:t>
            </a:r>
          </a:p>
          <a:p>
            <a:pPr marL="342900" indent="-342900">
              <a:lnSpc>
                <a:spcPts val="3100"/>
              </a:lnSpc>
              <a:spcBef>
                <a:spcPts val="0"/>
              </a:spcBef>
              <a:buClr>
                <a:schemeClr val="tx1">
                  <a:lumMod val="50000"/>
                  <a:lumOff val="50000"/>
                </a:schemeClr>
              </a:buClr>
              <a:buFont typeface="Wingdings" panose="05000000000000000000" pitchFamily="2" charset="2"/>
              <a:buChar char="Ø"/>
              <a:defRPr/>
            </a:pPr>
            <a:r>
              <a:rPr lang="en-US" sz="2000" kern="0" dirty="0">
                <a:solidFill>
                  <a:srgbClr val="000000"/>
                </a:solidFill>
              </a:rPr>
              <a:t>Full application deadline: October 25th</a:t>
            </a:r>
          </a:p>
          <a:p>
            <a:pPr marL="342900" indent="-342900">
              <a:lnSpc>
                <a:spcPts val="3100"/>
              </a:lnSpc>
              <a:spcBef>
                <a:spcPts val="0"/>
              </a:spcBef>
              <a:buClr>
                <a:schemeClr val="tx1">
                  <a:lumMod val="50000"/>
                  <a:lumOff val="50000"/>
                </a:schemeClr>
              </a:buClr>
              <a:buFont typeface="Wingdings" panose="05000000000000000000" pitchFamily="2" charset="2"/>
              <a:buChar char="Ø"/>
              <a:defRPr/>
            </a:pPr>
            <a:r>
              <a:rPr lang="en-US" sz="2000" b="1" kern="0" dirty="0">
                <a:solidFill>
                  <a:srgbClr val="7A003C"/>
                </a:solidFill>
              </a:rPr>
              <a:t>ROADS contact</a:t>
            </a:r>
            <a:r>
              <a:rPr lang="en-US" sz="2000" kern="0" dirty="0">
                <a:solidFill>
                  <a:srgbClr val="000000"/>
                </a:solidFill>
              </a:rPr>
              <a:t>: Grace Kim, </a:t>
            </a:r>
            <a:r>
              <a:rPr lang="en-US" sz="2000" kern="0" dirty="0">
                <a:solidFill>
                  <a:srgbClr val="000000"/>
                </a:solidFill>
                <a:hlinkClick r:id="rId3"/>
              </a:rPr>
              <a:t>kimps@mcmaster.ca</a:t>
            </a:r>
            <a:r>
              <a:rPr lang="en-US" sz="2000" kern="0" dirty="0">
                <a:solidFill>
                  <a:srgbClr val="000000"/>
                </a:solidFill>
              </a:rPr>
              <a:t> </a:t>
            </a:r>
          </a:p>
        </p:txBody>
      </p:sp>
    </p:spTree>
    <p:extLst>
      <p:ext uri="{BB962C8B-B14F-4D97-AF65-F5344CB8AC3E}">
        <p14:creationId xmlns:p14="http://schemas.microsoft.com/office/powerpoint/2010/main" val="3555432097"/>
      </p:ext>
    </p:extLst>
  </p:cSld>
  <p:clrMapOvr>
    <a:masterClrMapping/>
  </p:clrMapOvr>
  <p:transition spd="slow">
    <p:cover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ED3CD-F28F-682E-0017-5C5E9754C590}"/>
              </a:ext>
            </a:extLst>
          </p:cNvPr>
          <p:cNvSpPr>
            <a:spLocks noGrp="1"/>
          </p:cNvSpPr>
          <p:nvPr>
            <p:ph type="title"/>
          </p:nvPr>
        </p:nvSpPr>
        <p:spPr/>
        <p:txBody>
          <a:bodyPr/>
          <a:lstStyle/>
          <a:p>
            <a:r>
              <a:rPr lang="en-US" sz="3000" dirty="0"/>
              <a:t>New Frontiers in Research Fund – Exploration Stream</a:t>
            </a:r>
            <a:endParaRPr lang="en-CA" sz="3000" dirty="0"/>
          </a:p>
        </p:txBody>
      </p:sp>
      <p:sp>
        <p:nvSpPr>
          <p:cNvPr id="3" name="Content Placeholder 2">
            <a:extLst>
              <a:ext uri="{FF2B5EF4-FFF2-40B4-BE49-F238E27FC236}">
                <a16:creationId xmlns:a16="http://schemas.microsoft.com/office/drawing/2014/main" id="{0D1A52B2-0FCA-D21F-9A9D-E6C98D0C4E1D}"/>
              </a:ext>
            </a:extLst>
          </p:cNvPr>
          <p:cNvSpPr>
            <a:spLocks noGrp="1"/>
          </p:cNvSpPr>
          <p:nvPr>
            <p:ph idx="1"/>
          </p:nvPr>
        </p:nvSpPr>
        <p:spPr/>
        <p:txBody>
          <a:bodyPr/>
          <a:lstStyle/>
          <a:p>
            <a:pPr marL="0" indent="0">
              <a:buNone/>
            </a:pPr>
            <a:r>
              <a:rPr lang="en-CA" sz="2200" b="1" dirty="0"/>
              <a:t>Exploration Stream</a:t>
            </a:r>
            <a:r>
              <a:rPr lang="en-CA" sz="2200" dirty="0"/>
              <a:t>  - </a:t>
            </a:r>
            <a:r>
              <a:rPr lang="en-US" sz="2200" dirty="0"/>
              <a:t>opportunities for Canada to build strength in high-risk, high-reward and interdisciplinary research</a:t>
            </a:r>
          </a:p>
          <a:p>
            <a:pPr marL="0" indent="0">
              <a:buNone/>
            </a:pPr>
            <a:endParaRPr lang="en-CA" sz="2200" dirty="0"/>
          </a:p>
          <a:p>
            <a:pPr lvl="0">
              <a:spcBef>
                <a:spcPts val="0"/>
              </a:spcBef>
            </a:pPr>
            <a:r>
              <a:rPr lang="en-CA" sz="2200" dirty="0">
                <a:solidFill>
                  <a:srgbClr val="7A003C"/>
                </a:solidFill>
              </a:rPr>
              <a:t>2023 Exploration Stream competition deadlines</a:t>
            </a:r>
            <a:r>
              <a:rPr lang="en-CA" sz="2400" dirty="0">
                <a:solidFill>
                  <a:srgbClr val="7A003C"/>
                </a:solidFill>
              </a:rPr>
              <a:t>: </a:t>
            </a:r>
          </a:p>
          <a:p>
            <a:pPr lvl="1">
              <a:spcBef>
                <a:spcPts val="0"/>
              </a:spcBef>
            </a:pPr>
            <a:r>
              <a:rPr lang="en-CA" sz="2400" dirty="0"/>
              <a:t>NOI </a:t>
            </a:r>
            <a:r>
              <a:rPr lang="en-CA" sz="2400" b="1" dirty="0"/>
              <a:t>TBD</a:t>
            </a:r>
          </a:p>
          <a:p>
            <a:pPr lvl="1">
              <a:spcBef>
                <a:spcPts val="0"/>
              </a:spcBef>
            </a:pPr>
            <a:r>
              <a:rPr lang="en-CA" sz="2400" dirty="0"/>
              <a:t>Full Application </a:t>
            </a:r>
            <a:r>
              <a:rPr lang="en-CA" sz="2400" b="1" i="0" dirty="0">
                <a:effectLst/>
              </a:rPr>
              <a:t>TBD</a:t>
            </a:r>
            <a:endParaRPr lang="en-CA" sz="2400" dirty="0"/>
          </a:p>
          <a:p>
            <a:pPr lvl="1">
              <a:spcBef>
                <a:spcPts val="0"/>
              </a:spcBef>
            </a:pPr>
            <a:endParaRPr lang="en-CA" sz="2200" dirty="0"/>
          </a:p>
          <a:p>
            <a:pPr lvl="1">
              <a:spcBef>
                <a:spcPts val="0"/>
              </a:spcBef>
            </a:pPr>
            <a:r>
              <a:rPr lang="en-CA" sz="2200" dirty="0"/>
              <a:t>Applications must include at least three team members</a:t>
            </a:r>
          </a:p>
          <a:p>
            <a:pPr lvl="1">
              <a:spcBef>
                <a:spcPts val="0"/>
              </a:spcBef>
            </a:pPr>
            <a:endParaRPr lang="en-CA" sz="2200" dirty="0"/>
          </a:p>
          <a:p>
            <a:pPr lvl="1">
              <a:spcBef>
                <a:spcPts val="0"/>
              </a:spcBef>
            </a:pPr>
            <a:r>
              <a:rPr lang="en-CA" sz="2200" dirty="0"/>
              <a:t>To be considered interdisciplinary, proposals must combine at least two disciplines that do not traditionally collaborate.</a:t>
            </a:r>
            <a:endParaRPr lang="en-US" sz="2200" dirty="0"/>
          </a:p>
          <a:p>
            <a:pPr>
              <a:spcBef>
                <a:spcPts val="0"/>
              </a:spcBef>
              <a:defRPr/>
            </a:pPr>
            <a:endParaRPr lang="en-US" sz="2200" b="1" dirty="0">
              <a:solidFill>
                <a:srgbClr val="7A003C"/>
              </a:solidFill>
            </a:endParaRPr>
          </a:p>
          <a:p>
            <a:pPr>
              <a:spcBef>
                <a:spcPts val="0"/>
              </a:spcBef>
              <a:defRPr/>
            </a:pPr>
            <a:r>
              <a:rPr lang="en-US" sz="2200" b="1" dirty="0">
                <a:solidFill>
                  <a:srgbClr val="7A003C"/>
                </a:solidFill>
              </a:rPr>
              <a:t>ROADS contact: </a:t>
            </a:r>
            <a:r>
              <a:rPr lang="en-US" sz="2200" dirty="0"/>
              <a:t>Ryan Heyden, </a:t>
            </a:r>
            <a:r>
              <a:rPr lang="en-US" sz="2200" dirty="0">
                <a:hlinkClick r:id="rId3"/>
              </a:rPr>
              <a:t>heydenrw@mcmaster.ca</a:t>
            </a:r>
            <a:r>
              <a:rPr lang="en-US" sz="2200" dirty="0"/>
              <a:t> </a:t>
            </a:r>
          </a:p>
          <a:p>
            <a:pPr marL="0" indent="0">
              <a:buNone/>
            </a:pPr>
            <a:endParaRPr lang="en-CA" dirty="0"/>
          </a:p>
        </p:txBody>
      </p:sp>
    </p:spTree>
    <p:extLst>
      <p:ext uri="{BB962C8B-B14F-4D97-AF65-F5344CB8AC3E}">
        <p14:creationId xmlns:p14="http://schemas.microsoft.com/office/powerpoint/2010/main" val="3445962239"/>
      </p:ext>
    </p:extLst>
  </p:cSld>
  <p:clrMapOvr>
    <a:masterClrMapping/>
  </p:clrMapOvr>
  <p:transition spd="slow">
    <p:cover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620688"/>
            <a:ext cx="9144000" cy="949325"/>
          </a:xfrm>
        </p:spPr>
        <p:txBody>
          <a:bodyPr/>
          <a:lstStyle/>
          <a:p>
            <a:r>
              <a:rPr lang="en-US" altLang="en-US" sz="3000" dirty="0"/>
              <a:t>Ontario Early Researcher Award (ERA) Program</a:t>
            </a:r>
          </a:p>
        </p:txBody>
      </p:sp>
      <p:sp>
        <p:nvSpPr>
          <p:cNvPr id="14339" name="TextBox 5"/>
          <p:cNvSpPr txBox="1">
            <a:spLocks noChangeArrowheads="1"/>
          </p:cNvSpPr>
          <p:nvPr/>
        </p:nvSpPr>
        <p:spPr bwMode="auto">
          <a:xfrm>
            <a:off x="8077200" y="41275"/>
            <a:ext cx="9906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FDBF57"/>
              </a:buClr>
              <a:buFont typeface="Wingdings" pitchFamily="2" charset="2"/>
              <a:buChar char="§"/>
              <a:defRPr sz="3200">
                <a:solidFill>
                  <a:schemeClr val="tx1"/>
                </a:solidFill>
                <a:latin typeface="Univers 57 Condensed" pitchFamily="34" charset="0"/>
              </a:defRPr>
            </a:lvl1pPr>
            <a:lvl2pPr marL="742950" indent="-285750">
              <a:spcBef>
                <a:spcPct val="20000"/>
              </a:spcBef>
              <a:buClr>
                <a:srgbClr val="7A003C"/>
              </a:buClr>
              <a:buFont typeface="Wingdings" pitchFamily="2" charset="2"/>
              <a:buChar char="§"/>
              <a:defRPr sz="2800">
                <a:solidFill>
                  <a:schemeClr val="tx1"/>
                </a:solidFill>
                <a:latin typeface="Univers 57 Condensed" pitchFamily="34" charset="0"/>
              </a:defRPr>
            </a:lvl2pPr>
            <a:lvl3pPr marL="1143000" indent="-228600">
              <a:spcBef>
                <a:spcPct val="20000"/>
              </a:spcBef>
              <a:buClr>
                <a:srgbClr val="8E979D"/>
              </a:buClr>
              <a:buFont typeface="Wingdings" pitchFamily="2" charset="2"/>
              <a:buChar char="§"/>
              <a:defRPr sz="2400">
                <a:solidFill>
                  <a:schemeClr val="tx1"/>
                </a:solidFill>
                <a:latin typeface="Univers 57 Condensed" pitchFamily="34" charset="0"/>
              </a:defRPr>
            </a:lvl3pPr>
            <a:lvl4pPr marL="1600200" indent="-228600">
              <a:spcBef>
                <a:spcPct val="20000"/>
              </a:spcBef>
              <a:buClr>
                <a:srgbClr val="FDBF57"/>
              </a:buClr>
              <a:buFont typeface="Wingdings" pitchFamily="2" charset="2"/>
              <a:buChar char="§"/>
              <a:defRPr sz="2000">
                <a:solidFill>
                  <a:schemeClr val="tx1"/>
                </a:solidFill>
                <a:latin typeface="Univers 57 Condensed" pitchFamily="34" charset="0"/>
              </a:defRPr>
            </a:lvl4pPr>
            <a:lvl5pPr marL="2057400" indent="-228600">
              <a:spcBef>
                <a:spcPct val="20000"/>
              </a:spcBef>
              <a:buClr>
                <a:srgbClr val="7A003C"/>
              </a:buClr>
              <a:buFont typeface="Wingdings" pitchFamily="2" charset="2"/>
              <a:buChar char="§"/>
              <a:defRPr sz="2000">
                <a:solidFill>
                  <a:schemeClr val="tx1"/>
                </a:solidFill>
                <a:latin typeface="Univers 57 Condensed" pitchFamily="34" charset="0"/>
              </a:defRPr>
            </a:lvl5pPr>
            <a:lvl6pPr marL="25146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6pPr>
            <a:lvl7pPr marL="29718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7pPr>
            <a:lvl8pPr marL="34290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8pPr>
            <a:lvl9pPr marL="38862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9pPr>
          </a:lstStyle>
          <a:p>
            <a:pPr>
              <a:spcBef>
                <a:spcPct val="0"/>
              </a:spcBef>
              <a:buClrTx/>
              <a:buFontTx/>
              <a:buNone/>
            </a:pPr>
            <a:r>
              <a:rPr lang="en-US" altLang="en-US" sz="900">
                <a:solidFill>
                  <a:schemeClr val="bg1"/>
                </a:solidFill>
                <a:latin typeface="Arial" pitchFamily="34" charset="0"/>
              </a:rPr>
              <a:t>April 15, 2015</a:t>
            </a:r>
          </a:p>
        </p:txBody>
      </p:sp>
      <p:sp>
        <p:nvSpPr>
          <p:cNvPr id="14341" name="Rectangle 3"/>
          <p:cNvSpPr>
            <a:spLocks noGrp="1" noChangeArrowheads="1"/>
          </p:cNvSpPr>
          <p:nvPr>
            <p:ph idx="1"/>
          </p:nvPr>
        </p:nvSpPr>
        <p:spPr>
          <a:xfrm>
            <a:off x="323528" y="1340768"/>
            <a:ext cx="8424936" cy="5328592"/>
          </a:xfrm>
        </p:spPr>
        <p:txBody>
          <a:bodyPr/>
          <a:lstStyle/>
          <a:p>
            <a:pPr>
              <a:lnSpc>
                <a:spcPts val="3200"/>
              </a:lnSpc>
            </a:pPr>
            <a:r>
              <a:rPr lang="en-CA" altLang="en-US" sz="2400" dirty="0"/>
              <a:t>Funding to new researchers to build a research team.</a:t>
            </a:r>
          </a:p>
          <a:p>
            <a:pPr>
              <a:lnSpc>
                <a:spcPts val="3200"/>
              </a:lnSpc>
            </a:pPr>
            <a:r>
              <a:rPr lang="en-US" altLang="en-US" sz="2400" dirty="0"/>
              <a:t>Maximum award of $</a:t>
            </a:r>
            <a:r>
              <a:rPr lang="en-CA" altLang="en-US" sz="2400" dirty="0"/>
              <a:t>100,000 ; matched by $50,000 from the </a:t>
            </a:r>
            <a:r>
              <a:rPr lang="en-US" altLang="en-US" sz="2400" dirty="0"/>
              <a:t>Faculty/Department over five years</a:t>
            </a:r>
          </a:p>
          <a:p>
            <a:pPr>
              <a:lnSpc>
                <a:spcPts val="3200"/>
              </a:lnSpc>
            </a:pPr>
            <a:r>
              <a:rPr lang="en-CA" altLang="en-US" sz="2400" dirty="0"/>
              <a:t>Eligibility: </a:t>
            </a:r>
          </a:p>
          <a:p>
            <a:pPr lvl="1"/>
            <a:r>
              <a:rPr lang="en-CA" altLang="en-US" sz="2000" dirty="0"/>
              <a:t>full-time faculty who started independent academic research career no later than 5 years ago and completed first PhD, DVM or MD no more than 10 years ago </a:t>
            </a:r>
          </a:p>
          <a:p>
            <a:pPr lvl="1"/>
            <a:r>
              <a:rPr lang="en-CA" altLang="en-US" sz="2000" dirty="0"/>
              <a:t>Continued education, required training (e.g. medical training and fellowships), and parental leave are considered eligible interruptions</a:t>
            </a:r>
          </a:p>
          <a:p>
            <a:pPr>
              <a:lnSpc>
                <a:spcPts val="3200"/>
              </a:lnSpc>
            </a:pPr>
            <a:r>
              <a:rPr lang="en-CA" altLang="en-US" sz="2400" dirty="0"/>
              <a:t>Competitive applicants  - supported by peer-reviewed funding and demonstrated academic independence from previous supervisors. </a:t>
            </a:r>
            <a:endParaRPr lang="en-US" altLang="en-US" sz="2400" dirty="0"/>
          </a:p>
          <a:p>
            <a:pPr>
              <a:lnSpc>
                <a:spcPts val="3200"/>
              </a:lnSpc>
            </a:pPr>
            <a:r>
              <a:rPr lang="en-US" altLang="en-US" sz="2400" b="1" dirty="0">
                <a:solidFill>
                  <a:srgbClr val="7A003C"/>
                </a:solidFill>
              </a:rPr>
              <a:t>ROADS contact</a:t>
            </a:r>
            <a:r>
              <a:rPr lang="en-US" altLang="en-US" sz="2400" dirty="0"/>
              <a:t>: Grace Kim </a:t>
            </a:r>
            <a:r>
              <a:rPr lang="en-US" altLang="en-US" sz="2400" dirty="0">
                <a:hlinkClick r:id="rId3"/>
              </a:rPr>
              <a:t>kimps@mcmaster.ca</a:t>
            </a:r>
            <a:endParaRPr lang="en-US" altLang="en-US" sz="2400" dirty="0"/>
          </a:p>
          <a:p>
            <a:pPr>
              <a:lnSpc>
                <a:spcPct val="90000"/>
              </a:lnSpc>
              <a:buFontTx/>
              <a:buNone/>
            </a:pPr>
            <a:endParaRPr lang="en-US" altLang="en-US" sz="2800" dirty="0"/>
          </a:p>
        </p:txBody>
      </p:sp>
    </p:spTree>
    <p:extLst>
      <p:ext uri="{BB962C8B-B14F-4D97-AF65-F5344CB8AC3E}">
        <p14:creationId xmlns:p14="http://schemas.microsoft.com/office/powerpoint/2010/main" val="3555402391"/>
      </p:ext>
    </p:extLst>
  </p:cSld>
  <p:clrMapOvr>
    <a:masterClrMapping/>
  </p:clrMapOvr>
  <p:transition spd="slow">
    <p:cover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95536" y="764704"/>
            <a:ext cx="8242300" cy="1143000"/>
          </a:xfrm>
        </p:spPr>
        <p:txBody>
          <a:bodyPr/>
          <a:lstStyle/>
          <a:p>
            <a:pPr algn="ctr"/>
            <a:r>
              <a:rPr lang="en-US" altLang="en-US" sz="3200" dirty="0"/>
              <a:t>Canada Foundation for Innovation (CFI) </a:t>
            </a:r>
            <a:br>
              <a:rPr lang="en-US" altLang="en-US" sz="3200" dirty="0"/>
            </a:br>
            <a:r>
              <a:rPr lang="en-US" altLang="en-US" sz="3200" dirty="0"/>
              <a:t>John Evans Leaders Fund (JELF)</a:t>
            </a:r>
          </a:p>
        </p:txBody>
      </p:sp>
      <p:sp>
        <p:nvSpPr>
          <p:cNvPr id="16387" name="Content Placeholder 2"/>
          <p:cNvSpPr>
            <a:spLocks noGrp="1"/>
          </p:cNvSpPr>
          <p:nvPr>
            <p:ph idx="1"/>
          </p:nvPr>
        </p:nvSpPr>
        <p:spPr>
          <a:xfrm>
            <a:off x="251520" y="1988840"/>
            <a:ext cx="8784976" cy="4536504"/>
          </a:xfrm>
        </p:spPr>
        <p:txBody>
          <a:bodyPr/>
          <a:lstStyle/>
          <a:p>
            <a:r>
              <a:rPr lang="en-CA" altLang="en-US" sz="2400" dirty="0"/>
              <a:t>Allows individual researchers or a small group of up to three investigators to acquire, develop, or lease research infrastructure</a:t>
            </a:r>
          </a:p>
          <a:p>
            <a:r>
              <a:rPr lang="en-CA" altLang="en-US" sz="2400" dirty="0"/>
              <a:t>Funding envelope managed by the Faculty. </a:t>
            </a:r>
          </a:p>
          <a:p>
            <a:r>
              <a:rPr lang="en-CA" altLang="en-US" sz="2400" dirty="0"/>
              <a:t>Provides funding to a maximum of 40% of the total eligible costs</a:t>
            </a:r>
          </a:p>
          <a:p>
            <a:pPr lvl="1"/>
            <a:r>
              <a:rPr lang="en-CA" altLang="en-US" sz="2400" dirty="0"/>
              <a:t>Ontario Ministry of Innovation and Science - 40%.  </a:t>
            </a:r>
          </a:p>
          <a:p>
            <a:pPr lvl="1"/>
            <a:r>
              <a:rPr lang="en-CA" altLang="en-US" sz="2400" dirty="0"/>
              <a:t>in-kind or cash contributions from vendors, the university or other eligible partners - 20%</a:t>
            </a:r>
          </a:p>
          <a:p>
            <a:r>
              <a:rPr lang="en-US" altLang="en-US" sz="2400" dirty="0"/>
              <a:t>Competitions  - February, June and October of each year </a:t>
            </a:r>
          </a:p>
          <a:p>
            <a:r>
              <a:rPr lang="en-US" altLang="en-US" sz="2400" b="1" dirty="0">
                <a:solidFill>
                  <a:srgbClr val="7A003C"/>
                </a:solidFill>
              </a:rPr>
              <a:t>ROADS contact</a:t>
            </a:r>
            <a:r>
              <a:rPr lang="en-US" altLang="en-US" sz="2400" dirty="0"/>
              <a:t>: Pam McIntyre </a:t>
            </a:r>
            <a:r>
              <a:rPr lang="en-US" altLang="en-US" sz="2400" dirty="0">
                <a:hlinkClick r:id="rId3"/>
              </a:rPr>
              <a:t>mcintyp@mcmaster.ca</a:t>
            </a:r>
            <a:endParaRPr lang="en-US" altLang="en-US" sz="2400" dirty="0"/>
          </a:p>
          <a:p>
            <a:endParaRPr lang="en-US" altLang="en-US" sz="2200" dirty="0"/>
          </a:p>
        </p:txBody>
      </p:sp>
    </p:spTree>
    <p:extLst>
      <p:ext uri="{BB962C8B-B14F-4D97-AF65-F5344CB8AC3E}">
        <p14:creationId xmlns:p14="http://schemas.microsoft.com/office/powerpoint/2010/main" val="3780718675"/>
      </p:ext>
    </p:extLst>
  </p:cSld>
  <p:clrMapOvr>
    <a:masterClrMapping/>
  </p:clrMapOvr>
  <p:transition spd="slow">
    <p:cover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Grp="1" noChangeArrowheads="1"/>
          </p:cNvSpPr>
          <p:nvPr>
            <p:ph type="body" idx="4294967295"/>
          </p:nvPr>
        </p:nvSpPr>
        <p:spPr>
          <a:xfrm>
            <a:off x="386556" y="1772816"/>
            <a:ext cx="8370888" cy="4831680"/>
          </a:xfrm>
        </p:spPr>
        <p:txBody>
          <a:bodyPr/>
          <a:lstStyle/>
          <a:p>
            <a:pPr marL="0" indent="0">
              <a:buFont typeface="Wingdings" pitchFamily="2" charset="2"/>
              <a:buNone/>
              <a:defRPr/>
            </a:pPr>
            <a:r>
              <a:rPr lang="en-US" sz="2000" dirty="0">
                <a:ea typeface="Osaka"/>
                <a:cs typeface="Times New Roman" pitchFamily="18" charset="0"/>
              </a:rPr>
              <a:t>Development Unit</a:t>
            </a:r>
          </a:p>
          <a:p>
            <a:pPr lvl="2">
              <a:buFont typeface="Wingdings" pitchFamily="2" charset="2"/>
              <a:buChar char="Ø"/>
              <a:defRPr/>
            </a:pPr>
            <a:r>
              <a:rPr lang="en-US" sz="2000" dirty="0">
                <a:ea typeface="Osaka"/>
                <a:cs typeface="Times New Roman" pitchFamily="18" charset="0"/>
              </a:rPr>
              <a:t>identification of funding opportunities </a:t>
            </a:r>
          </a:p>
          <a:p>
            <a:pPr lvl="2">
              <a:buFont typeface="Wingdings" pitchFamily="2" charset="2"/>
              <a:buChar char="Ø"/>
              <a:defRPr/>
            </a:pPr>
            <a:r>
              <a:rPr lang="en-US" sz="2000" dirty="0">
                <a:ea typeface="Osaka"/>
                <a:cs typeface="Times New Roman" pitchFamily="18" charset="0"/>
              </a:rPr>
              <a:t>provision of information sessions</a:t>
            </a:r>
          </a:p>
          <a:p>
            <a:pPr lvl="2">
              <a:buFont typeface="Wingdings" pitchFamily="2" charset="2"/>
              <a:buChar char="Ø"/>
              <a:defRPr/>
            </a:pPr>
            <a:r>
              <a:rPr lang="en-US" sz="2000" dirty="0">
                <a:ea typeface="Osaka"/>
                <a:cs typeface="Times New Roman" pitchFamily="18" charset="0"/>
              </a:rPr>
              <a:t>assistance with budget development</a:t>
            </a:r>
          </a:p>
          <a:p>
            <a:pPr lvl="2">
              <a:buFont typeface="Wingdings" pitchFamily="2" charset="2"/>
              <a:buChar char="Ø"/>
              <a:defRPr/>
            </a:pPr>
            <a:r>
              <a:rPr lang="en-US" sz="2000" dirty="0">
                <a:ea typeface="Osaka"/>
                <a:cs typeface="Times New Roman" pitchFamily="18" charset="0"/>
              </a:rPr>
              <a:t>review and editing of grant submissions</a:t>
            </a:r>
          </a:p>
          <a:p>
            <a:pPr lvl="2">
              <a:buFont typeface="Wingdings" pitchFamily="2" charset="2"/>
              <a:buChar char="Ø"/>
              <a:defRPr/>
            </a:pPr>
            <a:r>
              <a:rPr lang="en-US" sz="2000" dirty="0">
                <a:ea typeface="Osaka"/>
                <a:cs typeface="Times New Roman" pitchFamily="18" charset="0"/>
              </a:rPr>
              <a:t>review for compliance with agency and institutional guidelines</a:t>
            </a:r>
          </a:p>
          <a:p>
            <a:pPr marL="0" lvl="2" indent="0">
              <a:buNone/>
              <a:defRPr/>
            </a:pPr>
            <a:endParaRPr lang="en-US" sz="1000" dirty="0">
              <a:ea typeface="Osaka"/>
              <a:cs typeface="Times New Roman" pitchFamily="18" charset="0"/>
            </a:endParaRPr>
          </a:p>
          <a:p>
            <a:pPr marL="0" lvl="2" indent="0">
              <a:buNone/>
              <a:defRPr/>
            </a:pPr>
            <a:r>
              <a:rPr lang="en-US" sz="2000" dirty="0">
                <a:ea typeface="Osaka"/>
                <a:cs typeface="Times New Roman" pitchFamily="18" charset="0"/>
              </a:rPr>
              <a:t>Administration &amp; Support Unit</a:t>
            </a:r>
          </a:p>
          <a:p>
            <a:pPr lvl="2">
              <a:buFont typeface="Wingdings" pitchFamily="2" charset="2"/>
              <a:buChar char="Ø"/>
              <a:defRPr/>
            </a:pPr>
            <a:r>
              <a:rPr lang="en-US" sz="2000" dirty="0">
                <a:ea typeface="Osaka"/>
                <a:cs typeface="Times New Roman" pitchFamily="18" charset="0"/>
              </a:rPr>
              <a:t>budget revisions and amendments; reporting</a:t>
            </a:r>
          </a:p>
          <a:p>
            <a:pPr lvl="2">
              <a:buFont typeface="Wingdings" pitchFamily="2" charset="2"/>
              <a:buChar char="Ø"/>
              <a:defRPr/>
            </a:pPr>
            <a:r>
              <a:rPr lang="en-US" sz="2000" dirty="0">
                <a:ea typeface="Osaka"/>
                <a:cs typeface="Times New Roman" pitchFamily="18" charset="0"/>
              </a:rPr>
              <a:t>assistance in managing McMaster's allocation for identified programs</a:t>
            </a:r>
          </a:p>
          <a:p>
            <a:pPr lvl="2">
              <a:buFont typeface="Wingdings" pitchFamily="2" charset="2"/>
              <a:buChar char="Ø"/>
              <a:defRPr/>
            </a:pPr>
            <a:r>
              <a:rPr lang="en-US" sz="2000" dirty="0">
                <a:ea typeface="Osaka"/>
                <a:cs typeface="Times New Roman" pitchFamily="18" charset="0"/>
              </a:rPr>
              <a:t>ensures that researchers and the University are protected through funding agreements and compliance with agency and institutional policy  </a:t>
            </a:r>
          </a:p>
          <a:p>
            <a:pPr marL="457200" lvl="1" indent="0">
              <a:buFontTx/>
              <a:buNone/>
              <a:defRPr/>
            </a:pPr>
            <a:endParaRPr lang="en-US" sz="1600" dirty="0">
              <a:ea typeface="Osaka"/>
              <a:cs typeface="Times New Roman" pitchFamily="18" charset="0"/>
            </a:endParaRPr>
          </a:p>
          <a:p>
            <a:pPr lvl="1">
              <a:defRPr/>
            </a:pPr>
            <a:endParaRPr lang="en-US" sz="1600" dirty="0">
              <a:ea typeface="Osaka"/>
              <a:cs typeface="Times New Roman" pitchFamily="18" charset="0"/>
            </a:endParaRPr>
          </a:p>
        </p:txBody>
      </p:sp>
      <p:sp>
        <p:nvSpPr>
          <p:cNvPr id="7171" name="Rectangle 5"/>
          <p:cNvSpPr>
            <a:spLocks noChangeArrowheads="1"/>
          </p:cNvSpPr>
          <p:nvPr/>
        </p:nvSpPr>
        <p:spPr bwMode="auto">
          <a:xfrm>
            <a:off x="10951" y="836712"/>
            <a:ext cx="91440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algn="ctr"/>
            <a:r>
              <a:rPr lang="en-US" altLang="en-US" sz="2400" dirty="0">
                <a:solidFill>
                  <a:srgbClr val="7A003C"/>
                </a:solidFill>
              </a:rPr>
              <a:t>Research Office for Administration, Development  &amp; Support (ROADS)</a:t>
            </a:r>
          </a:p>
        </p:txBody>
      </p:sp>
    </p:spTree>
    <p:extLst>
      <p:ext uri="{BB962C8B-B14F-4D97-AF65-F5344CB8AC3E}">
        <p14:creationId xmlns:p14="http://schemas.microsoft.com/office/powerpoint/2010/main" val="22271644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z="3200" dirty="0"/>
              <a:t>Mitacs Globalink Research Award (GRA)</a:t>
            </a:r>
          </a:p>
        </p:txBody>
      </p:sp>
      <p:sp>
        <p:nvSpPr>
          <p:cNvPr id="3" name="Content Placeholder 2"/>
          <p:cNvSpPr>
            <a:spLocks noGrp="1"/>
          </p:cNvSpPr>
          <p:nvPr>
            <p:ph idx="1"/>
          </p:nvPr>
        </p:nvSpPr>
        <p:spPr>
          <a:xfrm>
            <a:off x="539552" y="1628800"/>
            <a:ext cx="8077200" cy="4221163"/>
          </a:xfrm>
        </p:spPr>
        <p:txBody>
          <a:bodyPr/>
          <a:lstStyle/>
          <a:p>
            <a:pPr>
              <a:defRPr/>
            </a:pPr>
            <a:r>
              <a:rPr lang="en-US" sz="2000" b="1" dirty="0">
                <a:solidFill>
                  <a:srgbClr val="7A003C"/>
                </a:solidFill>
              </a:rPr>
              <a:t>Purpose:</a:t>
            </a:r>
            <a:r>
              <a:rPr lang="en-US" sz="2000" dirty="0">
                <a:solidFill>
                  <a:srgbClr val="7A003C"/>
                </a:solidFill>
              </a:rPr>
              <a:t> </a:t>
            </a:r>
            <a:r>
              <a:rPr lang="en-US" sz="2000" dirty="0">
                <a:solidFill>
                  <a:schemeClr val="tx2"/>
                </a:solidFill>
              </a:rPr>
              <a:t>supports two-way mobility between Canada and Mitacs partner countries</a:t>
            </a:r>
            <a:r>
              <a:rPr lang="en-US" sz="2000" dirty="0"/>
              <a:t>. </a:t>
            </a:r>
          </a:p>
          <a:p>
            <a:pPr>
              <a:defRPr/>
            </a:pPr>
            <a:r>
              <a:rPr lang="en-US" sz="2000" dirty="0"/>
              <a:t>GRA program is open to academic/research partners from specific countries (Stream 1), as well as eligible countries (Stream 2)</a:t>
            </a:r>
            <a:endParaRPr lang="en-US" sz="2000" i="1" dirty="0"/>
          </a:p>
          <a:p>
            <a:pPr>
              <a:defRPr/>
            </a:pPr>
            <a:r>
              <a:rPr lang="en-US" sz="2000" dirty="0"/>
              <a:t>Awards offered in partnership with Mitacs’ Canadian and international academic partners; subject to available funding</a:t>
            </a:r>
            <a:endParaRPr lang="en-US" sz="2000" u="sng" dirty="0"/>
          </a:p>
          <a:p>
            <a:pPr>
              <a:defRPr/>
            </a:pPr>
            <a:r>
              <a:rPr lang="en-US" sz="2000" b="1" dirty="0">
                <a:solidFill>
                  <a:srgbClr val="7A003C"/>
                </a:solidFill>
              </a:rPr>
              <a:t>Funds/Term:</a:t>
            </a:r>
            <a:r>
              <a:rPr lang="en-US" sz="2000" dirty="0"/>
              <a:t> $6,000 for </a:t>
            </a:r>
            <a:r>
              <a:rPr lang="en-US" sz="2000" dirty="0">
                <a:solidFill>
                  <a:schemeClr val="tx2"/>
                </a:solidFill>
              </a:rPr>
              <a:t>12- to 24-week terms</a:t>
            </a:r>
            <a:r>
              <a:rPr lang="en-US" sz="2000" dirty="0"/>
              <a:t>; McMaster contribution required for Stream 2 only</a:t>
            </a:r>
          </a:p>
          <a:p>
            <a:pPr>
              <a:defRPr/>
            </a:pPr>
            <a:r>
              <a:rPr lang="en-US" sz="2000" b="1" dirty="0">
                <a:solidFill>
                  <a:srgbClr val="7A003C"/>
                </a:solidFill>
              </a:rPr>
              <a:t>Notes:</a:t>
            </a:r>
            <a:r>
              <a:rPr lang="en-US" sz="2000" dirty="0"/>
              <a:t> </a:t>
            </a:r>
          </a:p>
          <a:p>
            <a:pPr marL="914400" lvl="1" indent="-457200">
              <a:buFont typeface="Arial" panose="020B0604020202020204" pitchFamily="34" charset="0"/>
              <a:buChar char="•"/>
              <a:defRPr/>
            </a:pPr>
            <a:r>
              <a:rPr lang="en-US" sz="2000" dirty="0"/>
              <a:t>Open deadline, 10 - 12 weeks, very high success rate</a:t>
            </a:r>
          </a:p>
          <a:p>
            <a:pPr marL="914400" lvl="1" indent="-457200">
              <a:buFont typeface="Arial" panose="020B0604020202020204" pitchFamily="34" charset="0"/>
              <a:buChar char="•"/>
              <a:defRPr/>
            </a:pPr>
            <a:r>
              <a:rPr lang="en-US" sz="2000" dirty="0"/>
              <a:t>Occasional targeted calls for  collaborations between selected countries and/or research networks </a:t>
            </a:r>
          </a:p>
          <a:p>
            <a:pPr>
              <a:defRPr/>
            </a:pPr>
            <a:r>
              <a:rPr lang="en-US" sz="2000" b="1" dirty="0">
                <a:solidFill>
                  <a:srgbClr val="7A003C"/>
                </a:solidFill>
              </a:rPr>
              <a:t>ROADS Contact:</a:t>
            </a:r>
            <a:r>
              <a:rPr lang="en-US" sz="2000" dirty="0"/>
              <a:t> </a:t>
            </a:r>
          </a:p>
          <a:p>
            <a:pPr marL="0" indent="0">
              <a:buNone/>
              <a:defRPr/>
            </a:pPr>
            <a:r>
              <a:rPr lang="en-US" sz="2000" dirty="0"/>
              <a:t>         Miky Dumitrescu, </a:t>
            </a:r>
            <a:r>
              <a:rPr lang="en-US" sz="2000" dirty="0">
                <a:hlinkClick r:id="rId3"/>
              </a:rPr>
              <a:t>dumitrm@mcmaster.ca</a:t>
            </a:r>
            <a:r>
              <a:rPr lang="en-US" sz="2000" dirty="0"/>
              <a:t> </a:t>
            </a:r>
          </a:p>
          <a:p>
            <a:pPr marL="0" indent="0">
              <a:buNone/>
              <a:defRPr/>
            </a:pPr>
            <a:r>
              <a:rPr lang="en-US" sz="2150" dirty="0"/>
              <a:t>          </a:t>
            </a:r>
          </a:p>
          <a:p>
            <a:pPr marL="0" indent="0">
              <a:buNone/>
              <a:defRPr/>
            </a:pPr>
            <a:r>
              <a:rPr lang="en-US" sz="2150" dirty="0"/>
              <a:t>         </a:t>
            </a:r>
            <a:endParaRPr lang="en-US" sz="2400" dirty="0"/>
          </a:p>
          <a:p>
            <a:pPr>
              <a:defRPr/>
            </a:pPr>
            <a:endParaRPr lang="en-US" dirty="0"/>
          </a:p>
        </p:txBody>
      </p:sp>
    </p:spTree>
    <p:extLst>
      <p:ext uri="{BB962C8B-B14F-4D97-AF65-F5344CB8AC3E}">
        <p14:creationId xmlns:p14="http://schemas.microsoft.com/office/powerpoint/2010/main" val="2664033572"/>
      </p:ext>
    </p:extLst>
  </p:cSld>
  <p:clrMapOvr>
    <a:masterClrMapping/>
  </p:clrMapOvr>
  <p:transition spd="slow">
    <p:cover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5B6C5-EBC8-48E1-AF3C-F59171497CE0}"/>
              </a:ext>
            </a:extLst>
          </p:cNvPr>
          <p:cNvSpPr>
            <a:spLocks noGrp="1"/>
          </p:cNvSpPr>
          <p:nvPr>
            <p:ph type="title"/>
          </p:nvPr>
        </p:nvSpPr>
        <p:spPr>
          <a:xfrm>
            <a:off x="457200" y="2780928"/>
            <a:ext cx="8229600" cy="990600"/>
          </a:xfrm>
        </p:spPr>
        <p:txBody>
          <a:bodyPr/>
          <a:lstStyle/>
          <a:p>
            <a:r>
              <a:rPr lang="en-CA" dirty="0"/>
              <a:t>Larger Research Opportunities</a:t>
            </a:r>
            <a:br>
              <a:rPr lang="en-CA" dirty="0"/>
            </a:br>
            <a:r>
              <a:rPr lang="en-CA" dirty="0"/>
              <a:t>(ROADS)</a:t>
            </a:r>
          </a:p>
        </p:txBody>
      </p:sp>
    </p:spTree>
    <p:extLst>
      <p:ext uri="{BB962C8B-B14F-4D97-AF65-F5344CB8AC3E}">
        <p14:creationId xmlns:p14="http://schemas.microsoft.com/office/powerpoint/2010/main" val="494390497"/>
      </p:ext>
    </p:extLst>
  </p:cSld>
  <p:clrMapOvr>
    <a:masterClrMapping/>
  </p:clrMapOvr>
  <p:transition spd="slow">
    <p:cover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67544" y="908720"/>
            <a:ext cx="8242300" cy="1143000"/>
          </a:xfrm>
        </p:spPr>
        <p:txBody>
          <a:bodyPr/>
          <a:lstStyle/>
          <a:p>
            <a:pPr algn="ctr"/>
            <a:r>
              <a:rPr lang="en-US" altLang="en-US" sz="3200" dirty="0"/>
              <a:t>Canada Foundation for Innovation (CFI) </a:t>
            </a:r>
            <a:br>
              <a:rPr lang="en-US" altLang="en-US" sz="3200" dirty="0"/>
            </a:br>
            <a:r>
              <a:rPr lang="en-US" altLang="en-US" sz="3200" dirty="0"/>
              <a:t>Large Infrastructure Fund (IF)</a:t>
            </a:r>
          </a:p>
        </p:txBody>
      </p:sp>
      <p:sp>
        <p:nvSpPr>
          <p:cNvPr id="16387" name="Content Placeholder 2"/>
          <p:cNvSpPr>
            <a:spLocks noGrp="1"/>
          </p:cNvSpPr>
          <p:nvPr>
            <p:ph idx="1"/>
          </p:nvPr>
        </p:nvSpPr>
        <p:spPr>
          <a:xfrm>
            <a:off x="251520" y="2060848"/>
            <a:ext cx="8712968" cy="4221163"/>
          </a:xfrm>
        </p:spPr>
        <p:txBody>
          <a:bodyPr/>
          <a:lstStyle/>
          <a:p>
            <a:r>
              <a:rPr lang="en-US" sz="2400" dirty="0"/>
              <a:t>CFI-IF - supports the acquisition or development of research infrastructure that enhances research capacity by forging productive partnerships within and among institutions, sectors and disciplines for the effective and sustainable use of the research infrastructure and facilities; </a:t>
            </a:r>
          </a:p>
          <a:p>
            <a:pPr>
              <a:defRPr/>
            </a:pPr>
            <a:r>
              <a:rPr lang="en-US" sz="2400" dirty="0"/>
              <a:t>Maximum allocation of CFI funding for each institution  </a:t>
            </a:r>
          </a:p>
          <a:p>
            <a:pPr lvl="1">
              <a:defRPr/>
            </a:pPr>
            <a:r>
              <a:rPr lang="en-US" sz="2400" dirty="0"/>
              <a:t>internal review process usually conducted</a:t>
            </a:r>
          </a:p>
          <a:p>
            <a:pPr marL="400050">
              <a:defRPr/>
            </a:pPr>
            <a:r>
              <a:rPr lang="en-US" sz="2400" dirty="0"/>
              <a:t>Next competition – TBD; </a:t>
            </a:r>
          </a:p>
          <a:p>
            <a:pPr marL="400050">
              <a:defRPr/>
            </a:pPr>
            <a:r>
              <a:rPr lang="en-US" altLang="en-US" sz="2400" b="1" dirty="0">
                <a:solidFill>
                  <a:srgbClr val="7A003C"/>
                </a:solidFill>
              </a:rPr>
              <a:t>ROADS contact</a:t>
            </a:r>
            <a:r>
              <a:rPr lang="en-US" altLang="en-US" sz="2400" dirty="0"/>
              <a:t>: Pam McIntyre </a:t>
            </a:r>
            <a:r>
              <a:rPr lang="en-US" altLang="en-US" sz="2400" dirty="0">
                <a:hlinkClick r:id="rId3"/>
              </a:rPr>
              <a:t>mcintyp@mcmaster.ca</a:t>
            </a:r>
            <a:endParaRPr lang="en-US" altLang="en-US" sz="2400" dirty="0"/>
          </a:p>
          <a:p>
            <a:pPr marL="400050">
              <a:defRPr/>
            </a:pPr>
            <a:endParaRPr lang="en-US" sz="2000" dirty="0"/>
          </a:p>
        </p:txBody>
      </p:sp>
    </p:spTree>
    <p:extLst>
      <p:ext uri="{BB962C8B-B14F-4D97-AF65-F5344CB8AC3E}">
        <p14:creationId xmlns:p14="http://schemas.microsoft.com/office/powerpoint/2010/main" val="2726753270"/>
      </p:ext>
    </p:extLst>
  </p:cSld>
  <p:clrMapOvr>
    <a:masterClrMapping/>
  </p:clrMapOvr>
  <p:transition spd="slow">
    <p:cover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0" y="620688"/>
            <a:ext cx="9144000" cy="990600"/>
          </a:xfrm>
        </p:spPr>
        <p:txBody>
          <a:bodyPr/>
          <a:lstStyle/>
          <a:p>
            <a:r>
              <a:rPr lang="en-US" altLang="en-US" sz="3200" dirty="0"/>
              <a:t>Ontario Research Fund-Research Excellence</a:t>
            </a:r>
          </a:p>
        </p:txBody>
      </p:sp>
      <p:sp>
        <p:nvSpPr>
          <p:cNvPr id="9219" name="Rectangle 3"/>
          <p:cNvSpPr>
            <a:spLocks noGrp="1" noChangeArrowheads="1"/>
          </p:cNvSpPr>
          <p:nvPr>
            <p:ph idx="1"/>
          </p:nvPr>
        </p:nvSpPr>
        <p:spPr>
          <a:xfrm>
            <a:off x="347639" y="1412776"/>
            <a:ext cx="8764887" cy="4608512"/>
          </a:xfrm>
        </p:spPr>
        <p:txBody>
          <a:bodyPr/>
          <a:lstStyle/>
          <a:p>
            <a:r>
              <a:rPr lang="en-US" altLang="en-US" sz="2400" dirty="0"/>
              <a:t>Supports leading-edge, transformative, and internationally significant research of strategic value to the province</a:t>
            </a:r>
          </a:p>
          <a:p>
            <a:r>
              <a:rPr lang="en-US" altLang="en-US" sz="2400" dirty="0"/>
              <a:t>Projects must demonstrate research excellence and the investment of partner organizations</a:t>
            </a:r>
          </a:p>
          <a:p>
            <a:r>
              <a:rPr lang="en-US" altLang="en-US" sz="2400" dirty="0"/>
              <a:t>ORF request includes 40% indirect costs </a:t>
            </a:r>
          </a:p>
          <a:p>
            <a:r>
              <a:rPr lang="en-US" altLang="en-US" sz="2400" dirty="0"/>
              <a:t>Will contribute a maximum of 1/3 of the operating costs. </a:t>
            </a:r>
          </a:p>
          <a:p>
            <a:pPr lvl="1"/>
            <a:r>
              <a:rPr lang="en-US" altLang="en-US" sz="2000" dirty="0"/>
              <a:t>For Stream 1: between $500,000 and $2,000,000 over five years</a:t>
            </a:r>
          </a:p>
          <a:p>
            <a:pPr lvl="2"/>
            <a:r>
              <a:rPr lang="en-US" altLang="en-US" sz="1600" dirty="0"/>
              <a:t>1/3 of the remainder (cash and in-kind) coming from the applicant institution(s) and/or non-private sector partners, and 1/3 from private sector partners</a:t>
            </a:r>
          </a:p>
          <a:p>
            <a:pPr lvl="1"/>
            <a:r>
              <a:rPr lang="en-US" altLang="en-US" sz="2000" dirty="0"/>
              <a:t>For Stream 2: between $300,000 and $2,000,000 over four years</a:t>
            </a:r>
          </a:p>
          <a:p>
            <a:pPr lvl="2"/>
            <a:r>
              <a:rPr lang="en-US" altLang="en-US" sz="1600" dirty="0"/>
              <a:t>Blended budget model is acceptable where 2/3 of the total project costs is a combination of institutional and private sector partner contributions. </a:t>
            </a:r>
          </a:p>
          <a:p>
            <a:r>
              <a:rPr lang="en-US" altLang="en-US" sz="2400" dirty="0"/>
              <a:t>If interested, please submit EOI to ADR and ROADS </a:t>
            </a:r>
            <a:r>
              <a:rPr lang="en-US" altLang="en-US" sz="2400" b="1" dirty="0"/>
              <a:t>ASAP</a:t>
            </a:r>
          </a:p>
          <a:p>
            <a:r>
              <a:rPr lang="en-US" altLang="en-US" sz="2400" b="1" dirty="0">
                <a:solidFill>
                  <a:srgbClr val="7A003C"/>
                </a:solidFill>
              </a:rPr>
              <a:t>ROADS contact: </a:t>
            </a:r>
            <a:r>
              <a:rPr lang="en-US" altLang="en-US" sz="2400" dirty="0"/>
              <a:t>Grace Kim </a:t>
            </a:r>
            <a:r>
              <a:rPr lang="en-US" altLang="en-US" sz="2400" dirty="0">
                <a:hlinkClick r:id="rId3"/>
              </a:rPr>
              <a:t>kimps@mcmaster.ca</a:t>
            </a:r>
            <a:r>
              <a:rPr lang="en-US" altLang="en-US" sz="2400" dirty="0"/>
              <a:t> </a:t>
            </a:r>
          </a:p>
          <a:p>
            <a:pPr>
              <a:lnSpc>
                <a:spcPct val="90000"/>
              </a:lnSpc>
            </a:pPr>
            <a:endParaRPr lang="en-US" altLang="en-US" sz="2600" dirty="0"/>
          </a:p>
          <a:p>
            <a:pPr>
              <a:lnSpc>
                <a:spcPct val="90000"/>
              </a:lnSpc>
              <a:buFontTx/>
              <a:buNone/>
            </a:pPr>
            <a:endParaRPr lang="en-US" altLang="en-US" sz="2800" dirty="0"/>
          </a:p>
        </p:txBody>
      </p:sp>
    </p:spTree>
    <p:extLst>
      <p:ext uri="{BB962C8B-B14F-4D97-AF65-F5344CB8AC3E}">
        <p14:creationId xmlns:p14="http://schemas.microsoft.com/office/powerpoint/2010/main" val="630332762"/>
      </p:ext>
    </p:extLst>
  </p:cSld>
  <p:clrMapOvr>
    <a:masterClrMapping/>
  </p:clrMapOvr>
  <p:transition spd="slow">
    <p:cover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0" y="787400"/>
            <a:ext cx="9144000" cy="949325"/>
          </a:xfrm>
        </p:spPr>
        <p:txBody>
          <a:bodyPr/>
          <a:lstStyle/>
          <a:p>
            <a:r>
              <a:rPr lang="en-US" altLang="en-US" sz="3000" dirty="0"/>
              <a:t>NSERC Collaborative Research and </a:t>
            </a:r>
            <a:br>
              <a:rPr lang="en-US" altLang="en-US" sz="3000" dirty="0"/>
            </a:br>
            <a:r>
              <a:rPr lang="en-US" altLang="en-US" sz="3000" dirty="0"/>
              <a:t>Training Experience (CREATE)</a:t>
            </a:r>
          </a:p>
        </p:txBody>
      </p:sp>
      <p:sp>
        <p:nvSpPr>
          <p:cNvPr id="16387" name="Rectangle 3"/>
          <p:cNvSpPr>
            <a:spLocks noGrp="1" noChangeArrowheads="1"/>
          </p:cNvSpPr>
          <p:nvPr>
            <p:ph idx="1"/>
          </p:nvPr>
        </p:nvSpPr>
        <p:spPr>
          <a:xfrm>
            <a:off x="323528" y="1955406"/>
            <a:ext cx="8617272" cy="4327919"/>
          </a:xfrm>
        </p:spPr>
        <p:txBody>
          <a:bodyPr/>
          <a:lstStyle/>
          <a:p>
            <a:pPr>
              <a:spcBef>
                <a:spcPts val="0"/>
              </a:spcBef>
              <a:defRPr/>
            </a:pPr>
            <a:r>
              <a:rPr lang="en-US" sz="2200" dirty="0"/>
              <a:t>Supports innovative training programs that:</a:t>
            </a:r>
          </a:p>
          <a:p>
            <a:pPr lvl="1">
              <a:spcBef>
                <a:spcPts val="0"/>
              </a:spcBef>
              <a:defRPr/>
            </a:pPr>
            <a:r>
              <a:rPr lang="en-US" sz="2200" dirty="0"/>
              <a:t>encourage collaborative and integrative approaches</a:t>
            </a:r>
          </a:p>
          <a:p>
            <a:pPr lvl="1">
              <a:spcBef>
                <a:spcPts val="0"/>
              </a:spcBef>
              <a:defRPr/>
            </a:pPr>
            <a:r>
              <a:rPr lang="en-US" sz="2200" dirty="0"/>
              <a:t>address significant scientific challenges </a:t>
            </a:r>
          </a:p>
          <a:p>
            <a:pPr lvl="1">
              <a:spcBef>
                <a:spcPts val="0"/>
              </a:spcBef>
              <a:defRPr/>
            </a:pPr>
            <a:r>
              <a:rPr lang="en-US" sz="2200" dirty="0"/>
              <a:t>facilitate the transition from trainees to productive employees </a:t>
            </a:r>
          </a:p>
          <a:p>
            <a:pPr>
              <a:spcBef>
                <a:spcPts val="0"/>
              </a:spcBef>
              <a:defRPr/>
            </a:pPr>
            <a:r>
              <a:rPr lang="en-US" sz="2200" dirty="0"/>
              <a:t>Up to 50 % of the grants  - dedicated to industrial stream</a:t>
            </a:r>
          </a:p>
          <a:p>
            <a:pPr lvl="1">
              <a:spcBef>
                <a:spcPts val="0"/>
              </a:spcBef>
              <a:defRPr/>
            </a:pPr>
            <a:r>
              <a:rPr lang="en-US" sz="2200" dirty="0"/>
              <a:t>must have one or more industrial members(s) on the program committee</a:t>
            </a:r>
          </a:p>
          <a:p>
            <a:pPr lvl="1">
              <a:spcBef>
                <a:spcPts val="0"/>
              </a:spcBef>
              <a:defRPr/>
            </a:pPr>
            <a:r>
              <a:rPr lang="en-US" sz="2200" dirty="0"/>
              <a:t>must include internships for all trainees for at least 20 percent of training</a:t>
            </a:r>
          </a:p>
          <a:p>
            <a:pPr>
              <a:spcBef>
                <a:spcPts val="0"/>
              </a:spcBef>
              <a:defRPr/>
            </a:pPr>
            <a:r>
              <a:rPr lang="en-US" sz="2200" dirty="0"/>
              <a:t>Up to $1.65M over six years</a:t>
            </a:r>
          </a:p>
          <a:p>
            <a:pPr>
              <a:spcBef>
                <a:spcPts val="0"/>
              </a:spcBef>
              <a:defRPr/>
            </a:pPr>
            <a:r>
              <a:rPr lang="en-US" sz="2200" b="1" dirty="0">
                <a:solidFill>
                  <a:srgbClr val="7A003C"/>
                </a:solidFill>
              </a:rPr>
              <a:t>Deadline: </a:t>
            </a:r>
            <a:r>
              <a:rPr lang="en-US" sz="2200" dirty="0"/>
              <a:t>LOI – May 1</a:t>
            </a:r>
            <a:r>
              <a:rPr lang="en-US" sz="2200" baseline="30000" dirty="0"/>
              <a:t>st</a:t>
            </a:r>
            <a:r>
              <a:rPr lang="en-US" sz="2200" dirty="0"/>
              <a:t>; invited application – September 22</a:t>
            </a:r>
            <a:r>
              <a:rPr lang="en-US" sz="2200" baseline="30000" dirty="0"/>
              <a:t>nd</a:t>
            </a:r>
            <a:r>
              <a:rPr lang="en-US" sz="2200" dirty="0"/>
              <a:t> </a:t>
            </a:r>
          </a:p>
          <a:p>
            <a:pPr>
              <a:spcBef>
                <a:spcPts val="0"/>
              </a:spcBef>
              <a:defRPr/>
            </a:pPr>
            <a:r>
              <a:rPr lang="en-US" sz="2200" b="1" dirty="0">
                <a:solidFill>
                  <a:srgbClr val="7A003C"/>
                </a:solidFill>
              </a:rPr>
              <a:t>ROADS contact: </a:t>
            </a:r>
            <a:r>
              <a:rPr lang="en-US" sz="2200" dirty="0"/>
              <a:t>Grace Kim, </a:t>
            </a:r>
            <a:r>
              <a:rPr lang="en-US" sz="2200" dirty="0">
                <a:hlinkClick r:id="rId3"/>
              </a:rPr>
              <a:t>kimps@mcmaster.ca</a:t>
            </a:r>
            <a:r>
              <a:rPr lang="en-US" sz="2200" dirty="0"/>
              <a:t> </a:t>
            </a:r>
          </a:p>
        </p:txBody>
      </p:sp>
      <p:sp>
        <p:nvSpPr>
          <p:cNvPr id="6" name="TextBox 5"/>
          <p:cNvSpPr txBox="1"/>
          <p:nvPr/>
        </p:nvSpPr>
        <p:spPr>
          <a:xfrm>
            <a:off x="1905000" y="6283325"/>
            <a:ext cx="7035800" cy="400110"/>
          </a:xfrm>
          <a:prstGeom prst="rect">
            <a:avLst/>
          </a:prstGeom>
          <a:solidFill>
            <a:schemeClr val="bg1"/>
          </a:solidFill>
        </p:spPr>
        <p:txBody>
          <a:bodyPr wrap="square">
            <a:spAutoFit/>
          </a:bodyPr>
          <a:lstStyle/>
          <a:p>
            <a:pPr algn="r" eaLnBrk="0" fontAlgn="base" hangingPunct="0">
              <a:spcBef>
                <a:spcPct val="0"/>
              </a:spcBef>
              <a:spcAft>
                <a:spcPct val="0"/>
              </a:spcAft>
              <a:defRPr/>
            </a:pPr>
            <a:endParaRPr lang="en-US" sz="2000" dirty="0">
              <a:solidFill>
                <a:srgbClr val="660033"/>
              </a:solidFill>
            </a:endParaRPr>
          </a:p>
        </p:txBody>
      </p:sp>
    </p:spTree>
    <p:extLst>
      <p:ext uri="{BB962C8B-B14F-4D97-AF65-F5344CB8AC3E}">
        <p14:creationId xmlns:p14="http://schemas.microsoft.com/office/powerpoint/2010/main" val="2287598261"/>
      </p:ext>
    </p:extLst>
  </p:cSld>
  <p:clrMapOvr>
    <a:masterClrMapping/>
  </p:clrMapOvr>
  <p:transition spd="slow">
    <p:cover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5939" y="1354667"/>
            <a:ext cx="4199384" cy="5993949"/>
          </a:xfrm>
          <a:prstGeom prst="rect">
            <a:avLst/>
          </a:prstGeom>
          <a:noFill/>
          <a:ln w="15875">
            <a:noFill/>
          </a:ln>
        </p:spPr>
        <p:txBody>
          <a:bodyPr wrap="square">
            <a:spAutoFit/>
          </a:bodyPr>
          <a:lstStyle/>
          <a:p>
            <a:pPr>
              <a:defRPr/>
            </a:pPr>
            <a:endParaRPr lang="en-CA" sz="1600" dirty="0"/>
          </a:p>
          <a:p>
            <a:pPr algn="ctr">
              <a:defRPr/>
            </a:pPr>
            <a:r>
              <a:rPr lang="en-CA" b="1" dirty="0">
                <a:solidFill>
                  <a:schemeClr val="bg2"/>
                </a:solidFill>
                <a:latin typeface="+mj-lt"/>
              </a:rPr>
              <a:t>McMaster Industry Liaison Office (MILO)</a:t>
            </a:r>
            <a:endParaRPr lang="en-CA" dirty="0">
              <a:solidFill>
                <a:schemeClr val="bg2"/>
              </a:solidFill>
            </a:endParaRPr>
          </a:p>
          <a:p>
            <a:pPr algn="ctr">
              <a:defRPr/>
            </a:pPr>
            <a:endParaRPr lang="en-CA" sz="1400" b="1" dirty="0">
              <a:solidFill>
                <a:schemeClr val="bg2"/>
              </a:solidFill>
            </a:endParaRPr>
          </a:p>
          <a:p>
            <a:pPr algn="ctr">
              <a:defRPr/>
            </a:pPr>
            <a:r>
              <a:rPr lang="en-CA" sz="1400" b="1" dirty="0">
                <a:solidFill>
                  <a:schemeClr val="bg2"/>
                </a:solidFill>
              </a:rPr>
              <a:t>Amber Metham</a:t>
            </a:r>
          </a:p>
          <a:p>
            <a:pPr algn="ctr">
              <a:defRPr/>
            </a:pPr>
            <a:r>
              <a:rPr lang="en-CA" sz="1400" dirty="0">
                <a:solidFill>
                  <a:schemeClr val="bg2"/>
                </a:solidFill>
              </a:rPr>
              <a:t>Associate Director, Research Contracts</a:t>
            </a:r>
          </a:p>
          <a:p>
            <a:pPr algn="ctr">
              <a:spcAft>
                <a:spcPts val="900"/>
              </a:spcAft>
              <a:defRPr/>
            </a:pPr>
            <a:r>
              <a:rPr lang="en-CA" sz="1400" dirty="0">
                <a:solidFill>
                  <a:schemeClr val="bg2"/>
                </a:solidFill>
                <a:hlinkClick r:id="rId3"/>
              </a:rPr>
              <a:t>metham@mcmaster.ca</a:t>
            </a:r>
            <a:r>
              <a:rPr lang="en-CA" sz="1400" dirty="0">
                <a:solidFill>
                  <a:schemeClr val="bg2"/>
                </a:solidFill>
              </a:rPr>
              <a:t> </a:t>
            </a:r>
          </a:p>
          <a:p>
            <a:pPr algn="ctr">
              <a:defRPr/>
            </a:pPr>
            <a:r>
              <a:rPr lang="en-CA" sz="1400" b="1" dirty="0">
                <a:solidFill>
                  <a:schemeClr val="bg2"/>
                </a:solidFill>
              </a:rPr>
              <a:t>Ross </a:t>
            </a:r>
            <a:r>
              <a:rPr lang="en-CA" sz="1400" b="1" dirty="0" err="1">
                <a:solidFill>
                  <a:schemeClr val="bg2"/>
                </a:solidFill>
              </a:rPr>
              <a:t>Huyskamp</a:t>
            </a:r>
            <a:endParaRPr lang="en-CA" sz="1400" b="1" dirty="0">
              <a:solidFill>
                <a:schemeClr val="bg2"/>
              </a:solidFill>
            </a:endParaRPr>
          </a:p>
          <a:p>
            <a:pPr algn="ctr">
              <a:defRPr/>
            </a:pPr>
            <a:r>
              <a:rPr lang="en-CA" sz="1400" dirty="0">
                <a:solidFill>
                  <a:schemeClr val="bg2"/>
                </a:solidFill>
              </a:rPr>
              <a:t>Research Contracts Advisor</a:t>
            </a:r>
          </a:p>
          <a:p>
            <a:pPr algn="ctr">
              <a:spcAft>
                <a:spcPts val="900"/>
              </a:spcAft>
              <a:defRPr/>
            </a:pPr>
            <a:r>
              <a:rPr lang="en-CA" sz="1400" dirty="0">
                <a:solidFill>
                  <a:schemeClr val="bg2"/>
                </a:solidFill>
                <a:hlinkClick r:id="rId4"/>
              </a:rPr>
              <a:t>huyskar@mcmaster.ca</a:t>
            </a:r>
            <a:r>
              <a:rPr lang="en-CA" sz="1400" dirty="0">
                <a:solidFill>
                  <a:schemeClr val="bg2"/>
                </a:solidFill>
              </a:rPr>
              <a:t> </a:t>
            </a:r>
          </a:p>
          <a:p>
            <a:pPr algn="ctr">
              <a:defRPr/>
            </a:pPr>
            <a:r>
              <a:rPr lang="en-CA" sz="1400" b="1" dirty="0">
                <a:solidFill>
                  <a:schemeClr val="bg2"/>
                </a:solidFill>
              </a:rPr>
              <a:t>Glen Crossley</a:t>
            </a:r>
          </a:p>
          <a:p>
            <a:pPr algn="ctr">
              <a:defRPr/>
            </a:pPr>
            <a:r>
              <a:rPr lang="en-CA" sz="1400" dirty="0">
                <a:solidFill>
                  <a:schemeClr val="bg2"/>
                </a:solidFill>
              </a:rPr>
              <a:t>Associate Director, Business Development and Intellectual Property</a:t>
            </a:r>
          </a:p>
          <a:p>
            <a:pPr algn="ctr">
              <a:spcAft>
                <a:spcPts val="900"/>
              </a:spcAft>
              <a:defRPr/>
            </a:pPr>
            <a:r>
              <a:rPr lang="en-CA" sz="1400" dirty="0">
                <a:solidFill>
                  <a:schemeClr val="bg2"/>
                </a:solidFill>
                <a:hlinkClick r:id="rId5"/>
              </a:rPr>
              <a:t>crosslg@mcmaster.ca</a:t>
            </a:r>
            <a:r>
              <a:rPr lang="en-CA" sz="1400" dirty="0">
                <a:solidFill>
                  <a:schemeClr val="bg2"/>
                </a:solidFill>
              </a:rPr>
              <a:t> </a:t>
            </a:r>
          </a:p>
          <a:p>
            <a:pPr algn="ctr">
              <a:defRPr/>
            </a:pPr>
            <a:r>
              <a:rPr lang="en-CA" sz="1400" b="1" dirty="0">
                <a:solidFill>
                  <a:schemeClr val="bg2"/>
                </a:solidFill>
              </a:rPr>
              <a:t>Amy Hector</a:t>
            </a:r>
          </a:p>
          <a:p>
            <a:pPr algn="ctr">
              <a:defRPr/>
            </a:pPr>
            <a:r>
              <a:rPr lang="en-CA" sz="1400" dirty="0">
                <a:solidFill>
                  <a:schemeClr val="bg2"/>
                </a:solidFill>
              </a:rPr>
              <a:t>Business Development Manager</a:t>
            </a:r>
          </a:p>
          <a:p>
            <a:pPr algn="ctr">
              <a:spcAft>
                <a:spcPts val="900"/>
              </a:spcAft>
              <a:defRPr/>
            </a:pPr>
            <a:r>
              <a:rPr lang="en-CA" sz="1400" dirty="0">
                <a:solidFill>
                  <a:schemeClr val="bg2"/>
                </a:solidFill>
                <a:hlinkClick r:id="rId6"/>
              </a:rPr>
              <a:t>hectoraj@mcmaster.ca</a:t>
            </a:r>
            <a:r>
              <a:rPr lang="en-CA" sz="1400" dirty="0">
                <a:solidFill>
                  <a:schemeClr val="bg2"/>
                </a:solidFill>
              </a:rPr>
              <a:t> </a:t>
            </a:r>
          </a:p>
          <a:p>
            <a:pPr algn="ctr">
              <a:defRPr/>
            </a:pPr>
            <a:r>
              <a:rPr lang="en-CA" sz="1400" b="1" dirty="0">
                <a:solidFill>
                  <a:schemeClr val="bg2"/>
                </a:solidFill>
              </a:rPr>
              <a:t>Ryan Caldwell</a:t>
            </a:r>
          </a:p>
          <a:p>
            <a:pPr algn="ctr">
              <a:defRPr/>
            </a:pPr>
            <a:r>
              <a:rPr lang="en-CA" sz="1400" dirty="0">
                <a:solidFill>
                  <a:schemeClr val="bg2"/>
                </a:solidFill>
              </a:rPr>
              <a:t>Senior Advisor, Mitacs</a:t>
            </a:r>
          </a:p>
          <a:p>
            <a:pPr algn="ctr">
              <a:spcAft>
                <a:spcPts val="900"/>
              </a:spcAft>
              <a:defRPr/>
            </a:pPr>
            <a:r>
              <a:rPr lang="en-US" sz="1400" dirty="0">
                <a:hlinkClick r:id="rId7"/>
              </a:rPr>
              <a:t>caldwejr@mcmaster.ca</a:t>
            </a:r>
            <a:endParaRPr lang="en-CA" sz="1400" dirty="0">
              <a:solidFill>
                <a:schemeClr val="bg2"/>
              </a:solidFill>
            </a:endParaRPr>
          </a:p>
          <a:p>
            <a:pPr algn="ctr">
              <a:defRPr/>
            </a:pPr>
            <a:r>
              <a:rPr lang="en-CA" sz="1400" b="1" dirty="0">
                <a:solidFill>
                  <a:schemeClr val="bg2"/>
                </a:solidFill>
              </a:rPr>
              <a:t>Alexa Mainguy</a:t>
            </a:r>
          </a:p>
          <a:p>
            <a:pPr algn="ctr">
              <a:defRPr/>
            </a:pPr>
            <a:r>
              <a:rPr lang="en-CA" sz="1400" dirty="0">
                <a:solidFill>
                  <a:schemeClr val="bg2"/>
                </a:solidFill>
              </a:rPr>
              <a:t>Advisor, Mitacs</a:t>
            </a:r>
          </a:p>
          <a:p>
            <a:pPr algn="ctr">
              <a:defRPr/>
            </a:pPr>
            <a:r>
              <a:rPr lang="en-CA" sz="1400" dirty="0">
                <a:solidFill>
                  <a:schemeClr val="bg2"/>
                </a:solidFill>
                <a:hlinkClick r:id="rId8"/>
              </a:rPr>
              <a:t>mainguam@mcmaster.ca</a:t>
            </a:r>
            <a:endParaRPr lang="en-CA" sz="1400" dirty="0">
              <a:solidFill>
                <a:schemeClr val="bg2"/>
              </a:solidFill>
            </a:endParaRPr>
          </a:p>
          <a:p>
            <a:pPr algn="ctr">
              <a:defRPr/>
            </a:pPr>
            <a:endParaRPr lang="en-CA" sz="1400" dirty="0">
              <a:solidFill>
                <a:schemeClr val="bg2"/>
              </a:solidFill>
            </a:endParaRPr>
          </a:p>
          <a:p>
            <a:pPr algn="ctr">
              <a:defRPr/>
            </a:pPr>
            <a:endParaRPr lang="en-CA" dirty="0">
              <a:solidFill>
                <a:schemeClr val="bg2"/>
              </a:solidFill>
            </a:endParaRPr>
          </a:p>
        </p:txBody>
      </p:sp>
      <p:sp>
        <p:nvSpPr>
          <p:cNvPr id="5" name="TextBox 4"/>
          <p:cNvSpPr txBox="1"/>
          <p:nvPr/>
        </p:nvSpPr>
        <p:spPr>
          <a:xfrm>
            <a:off x="4232896" y="1484784"/>
            <a:ext cx="4682339" cy="4031873"/>
          </a:xfrm>
          <a:prstGeom prst="rect">
            <a:avLst/>
          </a:prstGeom>
          <a:noFill/>
          <a:ln w="15875">
            <a:noFill/>
          </a:ln>
        </p:spPr>
        <p:txBody>
          <a:bodyPr wrap="square">
            <a:spAutoFit/>
          </a:bodyPr>
          <a:lstStyle/>
          <a:p>
            <a:pPr algn="ctr">
              <a:defRPr/>
            </a:pPr>
            <a:r>
              <a:rPr lang="en-CA" b="1" dirty="0">
                <a:solidFill>
                  <a:schemeClr val="bg2"/>
                </a:solidFill>
                <a:latin typeface="+mj-lt"/>
              </a:rPr>
              <a:t>Research Office for Administration, Development, and Support (ROADS)</a:t>
            </a:r>
          </a:p>
          <a:p>
            <a:pPr algn="ctr">
              <a:defRPr/>
            </a:pPr>
            <a:endParaRPr lang="en-CA" b="1" dirty="0">
              <a:solidFill>
                <a:schemeClr val="bg2"/>
              </a:solidFill>
              <a:latin typeface="+mj-lt"/>
            </a:endParaRPr>
          </a:p>
          <a:p>
            <a:pPr algn="ctr">
              <a:defRPr/>
            </a:pPr>
            <a:r>
              <a:rPr lang="en-CA" sz="1400" b="1" dirty="0">
                <a:solidFill>
                  <a:schemeClr val="bg2"/>
                </a:solidFill>
                <a:latin typeface="+mj-lt"/>
              </a:rPr>
              <a:t>Grace Kim</a:t>
            </a:r>
          </a:p>
          <a:p>
            <a:pPr algn="ctr">
              <a:defRPr/>
            </a:pPr>
            <a:r>
              <a:rPr lang="en-CA" sz="1400" dirty="0">
                <a:solidFill>
                  <a:schemeClr val="bg2"/>
                </a:solidFill>
                <a:latin typeface="+mj-lt"/>
              </a:rPr>
              <a:t>Assistant Director, Development</a:t>
            </a:r>
          </a:p>
          <a:p>
            <a:pPr algn="ctr">
              <a:defRPr/>
            </a:pPr>
            <a:r>
              <a:rPr lang="en-CA" sz="1400" dirty="0">
                <a:solidFill>
                  <a:schemeClr val="bg2"/>
                </a:solidFill>
                <a:latin typeface="+mj-lt"/>
                <a:hlinkClick r:id="rId9"/>
              </a:rPr>
              <a:t>kimps@mcmcmaster.ca</a:t>
            </a:r>
            <a:endParaRPr lang="en-CA" sz="1400" dirty="0">
              <a:solidFill>
                <a:schemeClr val="bg2"/>
              </a:solidFill>
              <a:latin typeface="+mj-lt"/>
            </a:endParaRPr>
          </a:p>
          <a:p>
            <a:pPr algn="ctr">
              <a:defRPr/>
            </a:pPr>
            <a:endParaRPr lang="en-CA" sz="1400" dirty="0">
              <a:solidFill>
                <a:schemeClr val="bg2"/>
              </a:solidFill>
              <a:latin typeface="+mj-lt"/>
            </a:endParaRPr>
          </a:p>
          <a:p>
            <a:pPr algn="ctr">
              <a:defRPr/>
            </a:pPr>
            <a:r>
              <a:rPr lang="en-CA" sz="1400" b="1" dirty="0">
                <a:solidFill>
                  <a:schemeClr val="bg2"/>
                </a:solidFill>
                <a:latin typeface="+mj-lt"/>
              </a:rPr>
              <a:t>Miky Dumitrescu</a:t>
            </a:r>
          </a:p>
          <a:p>
            <a:pPr algn="ctr">
              <a:defRPr/>
            </a:pPr>
            <a:r>
              <a:rPr lang="en-CA" sz="1400" dirty="0">
                <a:solidFill>
                  <a:schemeClr val="bg2"/>
                </a:solidFill>
                <a:latin typeface="+mj-lt"/>
              </a:rPr>
              <a:t>Senior Advisor, Development</a:t>
            </a:r>
          </a:p>
          <a:p>
            <a:pPr algn="ctr">
              <a:defRPr/>
            </a:pPr>
            <a:r>
              <a:rPr lang="en-CA" sz="1400" dirty="0">
                <a:solidFill>
                  <a:schemeClr val="bg2"/>
                </a:solidFill>
                <a:latin typeface="+mj-lt"/>
                <a:hlinkClick r:id="rId10"/>
              </a:rPr>
              <a:t>dumitrm@mcmaster.ca</a:t>
            </a:r>
            <a:endParaRPr lang="en-CA" sz="1400" dirty="0">
              <a:solidFill>
                <a:schemeClr val="bg2"/>
              </a:solidFill>
              <a:latin typeface="+mj-lt"/>
            </a:endParaRPr>
          </a:p>
          <a:p>
            <a:pPr algn="ctr">
              <a:defRPr/>
            </a:pPr>
            <a:endParaRPr lang="en-CA" sz="1400" dirty="0">
              <a:solidFill>
                <a:schemeClr val="bg2"/>
              </a:solidFill>
              <a:latin typeface="+mj-lt"/>
            </a:endParaRPr>
          </a:p>
          <a:p>
            <a:pPr algn="ctr">
              <a:defRPr/>
            </a:pPr>
            <a:r>
              <a:rPr lang="en-CA" sz="1400" b="1" dirty="0">
                <a:solidFill>
                  <a:schemeClr val="bg2"/>
                </a:solidFill>
                <a:latin typeface="+mj-lt"/>
              </a:rPr>
              <a:t>Ryan Heyden</a:t>
            </a:r>
          </a:p>
          <a:p>
            <a:pPr algn="ctr">
              <a:defRPr/>
            </a:pPr>
            <a:r>
              <a:rPr lang="en-CA" sz="1400" dirty="0">
                <a:solidFill>
                  <a:schemeClr val="bg2"/>
                </a:solidFill>
                <a:latin typeface="+mj-lt"/>
              </a:rPr>
              <a:t>Senior Advisor, Development</a:t>
            </a:r>
          </a:p>
          <a:p>
            <a:pPr algn="ctr">
              <a:defRPr/>
            </a:pPr>
            <a:r>
              <a:rPr lang="en-CA" sz="1400" dirty="0">
                <a:solidFill>
                  <a:schemeClr val="bg2"/>
                </a:solidFill>
                <a:latin typeface="+mj-lt"/>
                <a:hlinkClick r:id="rId10"/>
              </a:rPr>
              <a:t>heydenrw@mcmaster.ca</a:t>
            </a:r>
            <a:endParaRPr lang="en-CA" sz="1400" dirty="0">
              <a:solidFill>
                <a:schemeClr val="bg2"/>
              </a:solidFill>
              <a:latin typeface="+mj-lt"/>
            </a:endParaRPr>
          </a:p>
          <a:p>
            <a:pPr algn="ctr">
              <a:defRPr/>
            </a:pPr>
            <a:endParaRPr lang="en-CA" sz="1400" dirty="0">
              <a:solidFill>
                <a:schemeClr val="bg2"/>
              </a:solidFill>
              <a:latin typeface="+mj-lt"/>
            </a:endParaRPr>
          </a:p>
          <a:p>
            <a:pPr algn="ctr">
              <a:defRPr/>
            </a:pPr>
            <a:endParaRPr lang="en-CA" dirty="0">
              <a:solidFill>
                <a:schemeClr val="bg2"/>
              </a:solidFill>
              <a:latin typeface="+mj-lt"/>
            </a:endParaRPr>
          </a:p>
          <a:p>
            <a:pPr>
              <a:defRPr/>
            </a:pPr>
            <a:endParaRPr lang="en-CA" sz="1600" dirty="0"/>
          </a:p>
        </p:txBody>
      </p:sp>
      <p:sp>
        <p:nvSpPr>
          <p:cNvPr id="35844" name="TextBox 7"/>
          <p:cNvSpPr txBox="1">
            <a:spLocks noChangeArrowheads="1"/>
          </p:cNvSpPr>
          <p:nvPr/>
        </p:nvSpPr>
        <p:spPr bwMode="auto">
          <a:xfrm>
            <a:off x="4648200" y="6248400"/>
            <a:ext cx="4419600" cy="533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FDBF57"/>
              </a:buClr>
              <a:buFont typeface="Wingdings" pitchFamily="2" charset="2"/>
              <a:buChar char="§"/>
              <a:defRPr sz="3200">
                <a:solidFill>
                  <a:schemeClr val="tx1"/>
                </a:solidFill>
                <a:latin typeface="Univers 57 Condensed" pitchFamily="34" charset="0"/>
              </a:defRPr>
            </a:lvl1pPr>
            <a:lvl2pPr marL="742950" indent="-285750">
              <a:spcBef>
                <a:spcPct val="20000"/>
              </a:spcBef>
              <a:buClr>
                <a:srgbClr val="7A003C"/>
              </a:buClr>
              <a:buFont typeface="Wingdings" pitchFamily="2" charset="2"/>
              <a:buChar char="§"/>
              <a:defRPr sz="2800">
                <a:solidFill>
                  <a:schemeClr val="tx1"/>
                </a:solidFill>
                <a:latin typeface="Univers 57 Condensed" pitchFamily="34" charset="0"/>
              </a:defRPr>
            </a:lvl2pPr>
            <a:lvl3pPr marL="1143000" indent="-228600">
              <a:spcBef>
                <a:spcPct val="20000"/>
              </a:spcBef>
              <a:buClr>
                <a:srgbClr val="8E979D"/>
              </a:buClr>
              <a:buFont typeface="Wingdings" pitchFamily="2" charset="2"/>
              <a:buChar char="§"/>
              <a:defRPr sz="2400">
                <a:solidFill>
                  <a:schemeClr val="tx1"/>
                </a:solidFill>
                <a:latin typeface="Univers 57 Condensed" pitchFamily="34" charset="0"/>
              </a:defRPr>
            </a:lvl3pPr>
            <a:lvl4pPr marL="1600200" indent="-228600">
              <a:spcBef>
                <a:spcPct val="20000"/>
              </a:spcBef>
              <a:buClr>
                <a:srgbClr val="FDBF57"/>
              </a:buClr>
              <a:buFont typeface="Wingdings" pitchFamily="2" charset="2"/>
              <a:buChar char="§"/>
              <a:defRPr sz="2000">
                <a:solidFill>
                  <a:schemeClr val="tx1"/>
                </a:solidFill>
                <a:latin typeface="Univers 57 Condensed" pitchFamily="34" charset="0"/>
              </a:defRPr>
            </a:lvl4pPr>
            <a:lvl5pPr marL="2057400" indent="-228600">
              <a:spcBef>
                <a:spcPct val="20000"/>
              </a:spcBef>
              <a:buClr>
                <a:srgbClr val="7A003C"/>
              </a:buClr>
              <a:buFont typeface="Wingdings" pitchFamily="2" charset="2"/>
              <a:buChar char="§"/>
              <a:defRPr sz="2000">
                <a:solidFill>
                  <a:schemeClr val="tx1"/>
                </a:solidFill>
                <a:latin typeface="Univers 57 Condensed" pitchFamily="34" charset="0"/>
              </a:defRPr>
            </a:lvl5pPr>
            <a:lvl6pPr marL="25146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6pPr>
            <a:lvl7pPr marL="29718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7pPr>
            <a:lvl8pPr marL="34290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8pPr>
            <a:lvl9pPr marL="38862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9pPr>
          </a:lstStyle>
          <a:p>
            <a:pPr>
              <a:spcBef>
                <a:spcPct val="0"/>
              </a:spcBef>
              <a:buClrTx/>
              <a:buFontTx/>
              <a:buNone/>
            </a:pPr>
            <a:endParaRPr lang="en-CA" altLang="en-US" sz="1800">
              <a:latin typeface="Arial" pitchFamily="34" charset="0"/>
            </a:endParaRPr>
          </a:p>
        </p:txBody>
      </p:sp>
      <p:sp>
        <p:nvSpPr>
          <p:cNvPr id="9" name="Title 1"/>
          <p:cNvSpPr txBox="1">
            <a:spLocks/>
          </p:cNvSpPr>
          <p:nvPr/>
        </p:nvSpPr>
        <p:spPr>
          <a:xfrm>
            <a:off x="457200" y="838200"/>
            <a:ext cx="8229600" cy="990600"/>
          </a:xfrm>
          <a:prstGeom prst="rect">
            <a:avLst/>
          </a:prstGeom>
        </p:spPr>
        <p:txBody>
          <a:bodyPr/>
          <a:lstStyle>
            <a:lvl1pPr algn="ctr" rtl="0" eaLnBrk="0" fontAlgn="base" hangingPunct="0">
              <a:spcBef>
                <a:spcPct val="0"/>
              </a:spcBef>
              <a:spcAft>
                <a:spcPct val="0"/>
              </a:spcAft>
              <a:defRPr sz="4400" b="1">
                <a:solidFill>
                  <a:srgbClr val="7A003C"/>
                </a:solidFill>
                <a:latin typeface="+mj-lt"/>
                <a:ea typeface="+mj-ea"/>
                <a:cs typeface="+mj-cs"/>
              </a:defRPr>
            </a:lvl1pPr>
            <a:lvl2pPr algn="ctr" rtl="0" eaLnBrk="0" fontAlgn="base" hangingPunct="0">
              <a:spcBef>
                <a:spcPct val="0"/>
              </a:spcBef>
              <a:spcAft>
                <a:spcPct val="0"/>
              </a:spcAft>
              <a:defRPr sz="4400" b="1">
                <a:solidFill>
                  <a:srgbClr val="7A003C"/>
                </a:solidFill>
                <a:latin typeface="Univers 57 Condensed" pitchFamily="34" charset="0"/>
              </a:defRPr>
            </a:lvl2pPr>
            <a:lvl3pPr algn="ctr" rtl="0" eaLnBrk="0" fontAlgn="base" hangingPunct="0">
              <a:spcBef>
                <a:spcPct val="0"/>
              </a:spcBef>
              <a:spcAft>
                <a:spcPct val="0"/>
              </a:spcAft>
              <a:defRPr sz="4400" b="1">
                <a:solidFill>
                  <a:srgbClr val="7A003C"/>
                </a:solidFill>
                <a:latin typeface="Univers 57 Condensed" pitchFamily="34" charset="0"/>
              </a:defRPr>
            </a:lvl3pPr>
            <a:lvl4pPr algn="ctr" rtl="0" eaLnBrk="0" fontAlgn="base" hangingPunct="0">
              <a:spcBef>
                <a:spcPct val="0"/>
              </a:spcBef>
              <a:spcAft>
                <a:spcPct val="0"/>
              </a:spcAft>
              <a:defRPr sz="4400" b="1">
                <a:solidFill>
                  <a:srgbClr val="7A003C"/>
                </a:solidFill>
                <a:latin typeface="Univers 57 Condensed" pitchFamily="34" charset="0"/>
              </a:defRPr>
            </a:lvl4pPr>
            <a:lvl5pPr algn="ctr" rtl="0" eaLnBrk="0" fontAlgn="base" hangingPunct="0">
              <a:spcBef>
                <a:spcPct val="0"/>
              </a:spcBef>
              <a:spcAft>
                <a:spcPct val="0"/>
              </a:spcAft>
              <a:defRPr sz="4400" b="1">
                <a:solidFill>
                  <a:srgbClr val="7A003C"/>
                </a:solidFill>
                <a:latin typeface="Univers 57 Condensed" pitchFamily="34" charset="0"/>
              </a:defRPr>
            </a:lvl5pPr>
            <a:lvl6pPr marL="457200" algn="ctr" rtl="0" fontAlgn="base">
              <a:spcBef>
                <a:spcPct val="0"/>
              </a:spcBef>
              <a:spcAft>
                <a:spcPct val="0"/>
              </a:spcAft>
              <a:defRPr sz="4400" b="1">
                <a:solidFill>
                  <a:srgbClr val="7A003C"/>
                </a:solidFill>
                <a:latin typeface="Univers 57 Condensed" pitchFamily="34" charset="0"/>
              </a:defRPr>
            </a:lvl6pPr>
            <a:lvl7pPr marL="914400" algn="ctr" rtl="0" fontAlgn="base">
              <a:spcBef>
                <a:spcPct val="0"/>
              </a:spcBef>
              <a:spcAft>
                <a:spcPct val="0"/>
              </a:spcAft>
              <a:defRPr sz="4400" b="1">
                <a:solidFill>
                  <a:srgbClr val="7A003C"/>
                </a:solidFill>
                <a:latin typeface="Univers 57 Condensed" pitchFamily="34" charset="0"/>
              </a:defRPr>
            </a:lvl7pPr>
            <a:lvl8pPr marL="1371600" algn="ctr" rtl="0" fontAlgn="base">
              <a:spcBef>
                <a:spcPct val="0"/>
              </a:spcBef>
              <a:spcAft>
                <a:spcPct val="0"/>
              </a:spcAft>
              <a:defRPr sz="4400" b="1">
                <a:solidFill>
                  <a:srgbClr val="7A003C"/>
                </a:solidFill>
                <a:latin typeface="Univers 57 Condensed" pitchFamily="34" charset="0"/>
              </a:defRPr>
            </a:lvl8pPr>
            <a:lvl9pPr marL="1828800" algn="ctr" rtl="0" fontAlgn="base">
              <a:spcBef>
                <a:spcPct val="0"/>
              </a:spcBef>
              <a:spcAft>
                <a:spcPct val="0"/>
              </a:spcAft>
              <a:defRPr sz="4400" b="1">
                <a:solidFill>
                  <a:srgbClr val="7A003C"/>
                </a:solidFill>
                <a:latin typeface="Univers 57 Condensed" pitchFamily="34" charset="0"/>
              </a:defRPr>
            </a:lvl9pPr>
          </a:lstStyle>
          <a:p>
            <a:pPr>
              <a:defRPr/>
            </a:pPr>
            <a:r>
              <a:rPr lang="en-CA" altLang="en-US" kern="0" dirty="0"/>
              <a:t>Contact Us</a:t>
            </a:r>
          </a:p>
        </p:txBody>
      </p:sp>
    </p:spTree>
    <p:extLst>
      <p:ext uri="{BB962C8B-B14F-4D97-AF65-F5344CB8AC3E}">
        <p14:creationId xmlns:p14="http://schemas.microsoft.com/office/powerpoint/2010/main" val="2410805271"/>
      </p:ext>
    </p:extLst>
  </p:cSld>
  <p:clrMapOvr>
    <a:masterClrMapping/>
  </p:clrMapOvr>
  <p:transition spd="slow">
    <p:cover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CC7C0-9BE3-F788-91F0-7BFD7F6FEECC}"/>
              </a:ext>
            </a:extLst>
          </p:cNvPr>
          <p:cNvSpPr>
            <a:spLocks noGrp="1"/>
          </p:cNvSpPr>
          <p:nvPr>
            <p:ph type="title"/>
          </p:nvPr>
        </p:nvSpPr>
        <p:spPr/>
        <p:txBody>
          <a:bodyPr/>
          <a:lstStyle/>
          <a:p>
            <a:r>
              <a:rPr lang="en-CA" altLang="en-US" sz="3600" dirty="0"/>
              <a:t>McMaster Industry Liaison Office (MILO)</a:t>
            </a:r>
            <a:endParaRPr lang="en-CA" sz="3600" dirty="0"/>
          </a:p>
        </p:txBody>
      </p:sp>
      <p:sp>
        <p:nvSpPr>
          <p:cNvPr id="3" name="Content Placeholder 2">
            <a:extLst>
              <a:ext uri="{FF2B5EF4-FFF2-40B4-BE49-F238E27FC236}">
                <a16:creationId xmlns:a16="http://schemas.microsoft.com/office/drawing/2014/main" id="{386CB5E2-1070-1C16-6DFC-BBFA9E96D49D}"/>
              </a:ext>
            </a:extLst>
          </p:cNvPr>
          <p:cNvSpPr>
            <a:spLocks noGrp="1"/>
          </p:cNvSpPr>
          <p:nvPr>
            <p:ph idx="1"/>
          </p:nvPr>
        </p:nvSpPr>
        <p:spPr>
          <a:xfrm>
            <a:off x="215008" y="1828800"/>
            <a:ext cx="8928992" cy="4611266"/>
          </a:xfrm>
        </p:spPr>
        <p:txBody>
          <a:bodyPr/>
          <a:lstStyle/>
          <a:p>
            <a:pPr marL="0" indent="0" eaLnBrk="1" hangingPunct="1">
              <a:spcBef>
                <a:spcPct val="0"/>
              </a:spcBef>
              <a:spcAft>
                <a:spcPts val="800"/>
              </a:spcAft>
              <a:buClr>
                <a:srgbClr val="7A003C"/>
              </a:buClr>
              <a:buNone/>
            </a:pPr>
            <a:r>
              <a:rPr lang="en-CA" altLang="en-US" sz="2400" dirty="0">
                <a:latin typeface="+mj-lt"/>
                <a:cs typeface="Arial" panose="020B0604020202020204" pitchFamily="34" charset="0"/>
              </a:rPr>
              <a:t>Mission: Support faculty and students in building partnerships with industry and the community for research collaborations and to transfer the results of this research to the public for economic benefit and social impact.</a:t>
            </a:r>
          </a:p>
          <a:p>
            <a:pPr lvl="1" eaLnBrk="1" hangingPunct="1">
              <a:spcBef>
                <a:spcPct val="0"/>
              </a:spcBef>
              <a:spcAft>
                <a:spcPts val="800"/>
              </a:spcAft>
            </a:pPr>
            <a:r>
              <a:rPr lang="en-US" altLang="en-US" sz="2400" dirty="0">
                <a:latin typeface="+mj-lt"/>
                <a:cs typeface="Arial" charset="0"/>
              </a:rPr>
              <a:t>Industry-sponsored contracts &amp; grants</a:t>
            </a:r>
          </a:p>
          <a:p>
            <a:pPr lvl="2" eaLnBrk="1" hangingPunct="1">
              <a:spcBef>
                <a:spcPct val="0"/>
              </a:spcBef>
              <a:spcAft>
                <a:spcPts val="0"/>
              </a:spcAft>
              <a:buClr>
                <a:schemeClr val="bg1">
                  <a:lumMod val="50000"/>
                </a:schemeClr>
              </a:buClr>
            </a:pPr>
            <a:r>
              <a:rPr lang="en-US" altLang="en-US" sz="1600" dirty="0">
                <a:latin typeface="+mj-lt"/>
              </a:rPr>
              <a:t>Assisting with proposal development and submission</a:t>
            </a:r>
          </a:p>
          <a:p>
            <a:pPr lvl="2" eaLnBrk="1" hangingPunct="1">
              <a:spcBef>
                <a:spcPct val="0"/>
              </a:spcBef>
              <a:spcAft>
                <a:spcPts val="0"/>
              </a:spcAft>
              <a:buClr>
                <a:schemeClr val="bg1">
                  <a:lumMod val="50000"/>
                </a:schemeClr>
              </a:buClr>
            </a:pPr>
            <a:r>
              <a:rPr lang="en-US" altLang="en-US" sz="1600" dirty="0">
                <a:latin typeface="+mj-lt"/>
              </a:rPr>
              <a:t>Negotiating agreements  ( research agreements, material transfer agreements, non-disclosure agreements, MOUs and others)</a:t>
            </a:r>
          </a:p>
          <a:p>
            <a:pPr lvl="1" eaLnBrk="1" hangingPunct="1">
              <a:spcBef>
                <a:spcPct val="0"/>
              </a:spcBef>
              <a:spcAft>
                <a:spcPts val="800"/>
              </a:spcAft>
            </a:pPr>
            <a:r>
              <a:rPr lang="en-US" altLang="en-US" sz="2400" dirty="0">
                <a:latin typeface="+mj-lt"/>
                <a:cs typeface="Arial" charset="0"/>
              </a:rPr>
              <a:t>IP management &amp; Commercialization (Licensing, support start-up company formation, commercial grants etc.)</a:t>
            </a:r>
          </a:p>
          <a:p>
            <a:pPr lvl="1" eaLnBrk="1" hangingPunct="1">
              <a:spcBef>
                <a:spcPct val="0"/>
              </a:spcBef>
              <a:spcAft>
                <a:spcPts val="800"/>
              </a:spcAft>
            </a:pPr>
            <a:r>
              <a:rPr lang="en-US" altLang="en-US" sz="2400" dirty="0">
                <a:latin typeface="+mj-lt"/>
              </a:rPr>
              <a:t>Educating the research community on partnership building and intellectual property</a:t>
            </a:r>
          </a:p>
          <a:p>
            <a:pPr lvl="1" eaLnBrk="1" hangingPunct="1">
              <a:spcBef>
                <a:spcPct val="0"/>
              </a:spcBef>
              <a:spcAft>
                <a:spcPts val="800"/>
              </a:spcAft>
            </a:pPr>
            <a:endParaRPr lang="en-US" altLang="en-US" sz="2400" dirty="0">
              <a:latin typeface="Arial" charset="0"/>
              <a:cs typeface="Arial" charset="0"/>
            </a:endParaRPr>
          </a:p>
          <a:p>
            <a:endParaRPr lang="en-CA" dirty="0"/>
          </a:p>
        </p:txBody>
      </p:sp>
    </p:spTree>
    <p:extLst>
      <p:ext uri="{BB962C8B-B14F-4D97-AF65-F5344CB8AC3E}">
        <p14:creationId xmlns:p14="http://schemas.microsoft.com/office/powerpoint/2010/main" val="3482840777"/>
      </p:ext>
    </p:extLst>
  </p:cSld>
  <p:clrMapOvr>
    <a:masterClrMapping/>
  </p:clrMapOvr>
  <p:transition spd="slow">
    <p:cover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0" y="990600"/>
            <a:ext cx="9144000" cy="990600"/>
          </a:xfrm>
        </p:spPr>
        <p:txBody>
          <a:bodyPr/>
          <a:lstStyle/>
          <a:p>
            <a:r>
              <a:rPr lang="en-CA" altLang="en-US" sz="3200" dirty="0"/>
              <a:t>How MILO Can Help You with Your Partnership</a:t>
            </a:r>
          </a:p>
        </p:txBody>
      </p:sp>
      <p:sp>
        <p:nvSpPr>
          <p:cNvPr id="9219" name="Content Placeholder 2"/>
          <p:cNvSpPr>
            <a:spLocks noGrp="1"/>
          </p:cNvSpPr>
          <p:nvPr>
            <p:ph idx="1"/>
          </p:nvPr>
        </p:nvSpPr>
        <p:spPr>
          <a:xfrm>
            <a:off x="609600" y="2133600"/>
            <a:ext cx="8077200" cy="4221163"/>
          </a:xfrm>
        </p:spPr>
        <p:txBody>
          <a:bodyPr/>
          <a:lstStyle/>
          <a:p>
            <a:r>
              <a:rPr lang="en-CA" altLang="en-US" sz="2400" dirty="0"/>
              <a:t>Advise on funding opportunities and IP – support you in discussing and/or meeting with potential industry partner to determine best option</a:t>
            </a:r>
          </a:p>
          <a:p>
            <a:endParaRPr lang="en-CA" altLang="en-US" sz="500" dirty="0"/>
          </a:p>
          <a:p>
            <a:r>
              <a:rPr lang="en-CA" altLang="en-US" sz="2400" dirty="0"/>
              <a:t>Assists in establishing the appropriate agreement</a:t>
            </a:r>
          </a:p>
          <a:p>
            <a:endParaRPr lang="en-CA" altLang="en-US" sz="500" dirty="0"/>
          </a:p>
          <a:p>
            <a:r>
              <a:rPr lang="en-CA" altLang="en-US" sz="2400" dirty="0"/>
              <a:t>MILO reviews, negotiates and is the signing authority on all NDAs, MTAs, and research contracts</a:t>
            </a:r>
          </a:p>
          <a:p>
            <a:endParaRPr lang="en-CA" altLang="en-US" sz="500" dirty="0"/>
          </a:p>
          <a:p>
            <a:r>
              <a:rPr lang="en-CA" altLang="en-US" sz="2400" dirty="0"/>
              <a:t>Support you in identifying your value proposition to industry partners</a:t>
            </a:r>
          </a:p>
          <a:p>
            <a:endParaRPr lang="en-CA" altLang="en-US" sz="2400" dirty="0"/>
          </a:p>
          <a:p>
            <a:endParaRPr lang="en-CA" altLang="en-US" sz="2400" dirty="0"/>
          </a:p>
        </p:txBody>
      </p:sp>
    </p:spTree>
    <p:extLst>
      <p:ext uri="{BB962C8B-B14F-4D97-AF65-F5344CB8AC3E}">
        <p14:creationId xmlns:p14="http://schemas.microsoft.com/office/powerpoint/2010/main" val="3003878389"/>
      </p:ext>
    </p:extLst>
  </p:cSld>
  <p:clrMapOvr>
    <a:masterClrMapping/>
  </p:clrMapOvr>
  <p:transition spd="slow">
    <p:cover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CA" altLang="en-US" sz="3200" dirty="0"/>
              <a:t>Eureka! You have a discovery, now what?</a:t>
            </a:r>
          </a:p>
        </p:txBody>
      </p:sp>
      <p:sp>
        <p:nvSpPr>
          <p:cNvPr id="7171" name="Content Placeholder 2"/>
          <p:cNvSpPr>
            <a:spLocks noGrp="1"/>
          </p:cNvSpPr>
          <p:nvPr>
            <p:ph idx="1"/>
          </p:nvPr>
        </p:nvSpPr>
        <p:spPr>
          <a:xfrm>
            <a:off x="609600" y="1905000"/>
            <a:ext cx="8282880" cy="4221163"/>
          </a:xfrm>
        </p:spPr>
        <p:txBody>
          <a:bodyPr/>
          <a:lstStyle/>
          <a:p>
            <a:pPr marL="0" indent="0" eaLnBrk="1" hangingPunct="1">
              <a:spcBef>
                <a:spcPct val="0"/>
              </a:spcBef>
              <a:spcAft>
                <a:spcPts val="0"/>
              </a:spcAft>
              <a:buClr>
                <a:schemeClr val="bg1">
                  <a:lumMod val="50000"/>
                </a:schemeClr>
              </a:buClr>
              <a:buNone/>
            </a:pPr>
            <a:r>
              <a:rPr lang="en-US" altLang="en-US" sz="2400" b="1" dirty="0"/>
              <a:t>Before disclosing your work publicly</a:t>
            </a:r>
            <a:r>
              <a:rPr lang="en-US" altLang="en-US" sz="2400" dirty="0"/>
              <a:t>, e.g.</a:t>
            </a:r>
          </a:p>
          <a:p>
            <a:pPr lvl="1" eaLnBrk="1" hangingPunct="1">
              <a:spcBef>
                <a:spcPct val="0"/>
              </a:spcBef>
              <a:spcAft>
                <a:spcPts val="0"/>
              </a:spcAft>
              <a:buClr>
                <a:schemeClr val="bg1">
                  <a:lumMod val="50000"/>
                </a:schemeClr>
              </a:buClr>
            </a:pPr>
            <a:r>
              <a:rPr lang="en-US" altLang="en-US" sz="2000" dirty="0"/>
              <a:t>conference abstract or presentation</a:t>
            </a:r>
          </a:p>
          <a:p>
            <a:pPr lvl="1" eaLnBrk="1" hangingPunct="1">
              <a:spcBef>
                <a:spcPct val="0"/>
              </a:spcBef>
              <a:spcAft>
                <a:spcPts val="0"/>
              </a:spcAft>
              <a:buClr>
                <a:schemeClr val="bg1">
                  <a:lumMod val="50000"/>
                </a:schemeClr>
              </a:buClr>
            </a:pPr>
            <a:r>
              <a:rPr lang="en-US" altLang="en-US" sz="2000" dirty="0"/>
              <a:t>publishing a paper</a:t>
            </a:r>
          </a:p>
          <a:p>
            <a:pPr lvl="1" eaLnBrk="1" hangingPunct="1">
              <a:spcBef>
                <a:spcPct val="0"/>
              </a:spcBef>
              <a:spcAft>
                <a:spcPts val="0"/>
              </a:spcAft>
              <a:buClr>
                <a:schemeClr val="bg1">
                  <a:lumMod val="50000"/>
                </a:schemeClr>
              </a:buClr>
            </a:pPr>
            <a:r>
              <a:rPr lang="en-US" altLang="en-US" sz="2000" dirty="0">
                <a:latin typeface="+mj-lt"/>
              </a:rPr>
              <a:t>defending a thesis</a:t>
            </a:r>
            <a:endParaRPr lang="en-US" altLang="en-US" sz="2400" dirty="0">
              <a:latin typeface="+mj-lt"/>
            </a:endParaRPr>
          </a:p>
          <a:p>
            <a:pPr marL="0" indent="0" algn="l">
              <a:buNone/>
            </a:pPr>
            <a:r>
              <a:rPr lang="en-US" altLang="en-US" sz="2400" b="1" dirty="0">
                <a:latin typeface="+mj-lt"/>
              </a:rPr>
              <a:t>complete a</a:t>
            </a:r>
            <a:r>
              <a:rPr lang="en-US" altLang="en-US" sz="2400" dirty="0">
                <a:latin typeface="+mj-lt"/>
              </a:rPr>
              <a:t> </a:t>
            </a:r>
            <a:r>
              <a:rPr lang="en-US" sz="2400" b="1" i="0" dirty="0">
                <a:solidFill>
                  <a:srgbClr val="7A003C"/>
                </a:solidFill>
                <a:effectLst/>
                <a:latin typeface="+mj-lt"/>
                <a:hlinkClick r:id="rId3"/>
              </a:rPr>
              <a:t>Discovery or Invention Disclosure Form</a:t>
            </a:r>
            <a:endParaRPr lang="en-US" sz="2400" b="1" i="0" dirty="0">
              <a:solidFill>
                <a:srgbClr val="7A003C"/>
              </a:solidFill>
              <a:effectLst/>
              <a:latin typeface="+mj-lt"/>
            </a:endParaRPr>
          </a:p>
          <a:p>
            <a:pPr lvl="1"/>
            <a:r>
              <a:rPr lang="en-US" sz="2000" i="0" dirty="0">
                <a:solidFill>
                  <a:srgbClr val="7A003C"/>
                </a:solidFill>
                <a:effectLst/>
                <a:latin typeface="+mj-lt"/>
              </a:rPr>
              <a:t>Send </a:t>
            </a:r>
            <a:r>
              <a:rPr lang="en-US" sz="2000" dirty="0">
                <a:solidFill>
                  <a:srgbClr val="7A003C"/>
                </a:solidFill>
                <a:latin typeface="+mj-lt"/>
              </a:rPr>
              <a:t>to MILO Business Development team</a:t>
            </a:r>
            <a:r>
              <a:rPr lang="en-US" sz="2000" b="1" dirty="0">
                <a:solidFill>
                  <a:srgbClr val="7A003C"/>
                </a:solidFill>
                <a:latin typeface="+mj-lt"/>
              </a:rPr>
              <a:t>: </a:t>
            </a:r>
            <a:r>
              <a:rPr lang="en-US" sz="2000" dirty="0">
                <a:latin typeface="+mj-lt"/>
              </a:rPr>
              <a:t>Glen Crossley </a:t>
            </a:r>
            <a:r>
              <a:rPr lang="en-US" sz="2000" dirty="0">
                <a:latin typeface="+mj-lt"/>
                <a:hlinkClick r:id="rId4">
                  <a:extLst>
                    <a:ext uri="{A12FA001-AC4F-418D-AE19-62706E023703}">
                      <ahyp:hlinkClr xmlns:ahyp="http://schemas.microsoft.com/office/drawing/2018/hyperlinkcolor" val="tx"/>
                    </a:ext>
                  </a:extLst>
                </a:hlinkClick>
              </a:rPr>
              <a:t>crosslg@mcmaster.ca</a:t>
            </a:r>
            <a:endParaRPr lang="en-US" sz="2000" dirty="0">
              <a:latin typeface="+mj-lt"/>
            </a:endParaRPr>
          </a:p>
          <a:p>
            <a:pPr marL="914400" lvl="2" indent="0">
              <a:buNone/>
            </a:pPr>
            <a:endParaRPr lang="en-US" sz="2000" dirty="0">
              <a:latin typeface="+mj-lt"/>
            </a:endParaRPr>
          </a:p>
          <a:p>
            <a:pPr marL="57150" indent="0" eaLnBrk="1" hangingPunct="1">
              <a:spcBef>
                <a:spcPct val="0"/>
              </a:spcBef>
              <a:spcAft>
                <a:spcPts val="0"/>
              </a:spcAft>
              <a:buClr>
                <a:schemeClr val="bg1">
                  <a:lumMod val="50000"/>
                </a:schemeClr>
              </a:buClr>
              <a:buNone/>
            </a:pPr>
            <a:r>
              <a:rPr lang="en-US" altLang="en-US" sz="2400" dirty="0"/>
              <a:t>Failing</a:t>
            </a:r>
            <a:r>
              <a:rPr lang="en-US" altLang="en-US" sz="2400" dirty="0">
                <a:latin typeface="+mj-lt"/>
              </a:rPr>
              <a:t> to do so </a:t>
            </a:r>
            <a:r>
              <a:rPr lang="en-US" altLang="en-US" sz="2400" dirty="0"/>
              <a:t>may impact patentability in certain countries.</a:t>
            </a:r>
          </a:p>
          <a:p>
            <a:pPr marL="57150" indent="0" eaLnBrk="1" hangingPunct="1">
              <a:spcBef>
                <a:spcPct val="0"/>
              </a:spcBef>
              <a:spcAft>
                <a:spcPts val="0"/>
              </a:spcAft>
              <a:buClr>
                <a:schemeClr val="bg1">
                  <a:lumMod val="50000"/>
                </a:schemeClr>
              </a:buClr>
              <a:buNone/>
            </a:pPr>
            <a:endParaRPr lang="en-US" altLang="en-US" sz="2400" dirty="0"/>
          </a:p>
          <a:p>
            <a:pPr marL="57150" indent="0" eaLnBrk="1" hangingPunct="1">
              <a:spcBef>
                <a:spcPct val="0"/>
              </a:spcBef>
              <a:spcAft>
                <a:spcPts val="0"/>
              </a:spcAft>
              <a:buClr>
                <a:schemeClr val="bg1">
                  <a:lumMod val="50000"/>
                </a:schemeClr>
              </a:buClr>
              <a:buNone/>
            </a:pPr>
            <a:r>
              <a:rPr lang="en-US" altLang="en-US" sz="2400" dirty="0"/>
              <a:t>Refer to the </a:t>
            </a:r>
            <a:r>
              <a:rPr lang="en-US" altLang="en-US" sz="2400" b="1" dirty="0">
                <a:hlinkClick r:id="rId5"/>
              </a:rPr>
              <a:t>Joint Intellectual Property Policy</a:t>
            </a:r>
            <a:endParaRPr lang="en-US" altLang="en-US" sz="2400" b="1" dirty="0"/>
          </a:p>
          <a:p>
            <a:pPr eaLnBrk="1" hangingPunct="1">
              <a:spcBef>
                <a:spcPct val="0"/>
              </a:spcBef>
              <a:spcAft>
                <a:spcPct val="75000"/>
              </a:spcAft>
            </a:pPr>
            <a:endParaRPr lang="en-US" altLang="en-US" sz="2800" dirty="0"/>
          </a:p>
          <a:p>
            <a:endParaRPr lang="en-CA" altLang="en-US" dirty="0"/>
          </a:p>
        </p:txBody>
      </p:sp>
      <p:sp>
        <p:nvSpPr>
          <p:cNvPr id="7172" name="TextBox 3"/>
          <p:cNvSpPr txBox="1">
            <a:spLocks noChangeArrowheads="1"/>
          </p:cNvSpPr>
          <p:nvPr/>
        </p:nvSpPr>
        <p:spPr bwMode="auto">
          <a:xfrm>
            <a:off x="4648200" y="6126163"/>
            <a:ext cx="4343400" cy="5794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FDBF57"/>
              </a:buClr>
              <a:buFont typeface="Wingdings" pitchFamily="2" charset="2"/>
              <a:buChar char="§"/>
              <a:defRPr sz="3200">
                <a:solidFill>
                  <a:schemeClr val="tx1"/>
                </a:solidFill>
                <a:latin typeface="Univers 57 Condensed" pitchFamily="34" charset="0"/>
              </a:defRPr>
            </a:lvl1pPr>
            <a:lvl2pPr marL="742950" indent="-285750">
              <a:spcBef>
                <a:spcPct val="20000"/>
              </a:spcBef>
              <a:buClr>
                <a:srgbClr val="7A003C"/>
              </a:buClr>
              <a:buFont typeface="Wingdings" pitchFamily="2" charset="2"/>
              <a:buChar char="§"/>
              <a:defRPr sz="2800">
                <a:solidFill>
                  <a:schemeClr val="tx1"/>
                </a:solidFill>
                <a:latin typeface="Univers 57 Condensed" pitchFamily="34" charset="0"/>
              </a:defRPr>
            </a:lvl2pPr>
            <a:lvl3pPr marL="1143000" indent="-228600">
              <a:spcBef>
                <a:spcPct val="20000"/>
              </a:spcBef>
              <a:buClr>
                <a:srgbClr val="8E979D"/>
              </a:buClr>
              <a:buFont typeface="Wingdings" pitchFamily="2" charset="2"/>
              <a:buChar char="§"/>
              <a:defRPr sz="2400">
                <a:solidFill>
                  <a:schemeClr val="tx1"/>
                </a:solidFill>
                <a:latin typeface="Univers 57 Condensed" pitchFamily="34" charset="0"/>
              </a:defRPr>
            </a:lvl3pPr>
            <a:lvl4pPr marL="1600200" indent="-228600">
              <a:spcBef>
                <a:spcPct val="20000"/>
              </a:spcBef>
              <a:buClr>
                <a:srgbClr val="FDBF57"/>
              </a:buClr>
              <a:buFont typeface="Wingdings" pitchFamily="2" charset="2"/>
              <a:buChar char="§"/>
              <a:defRPr sz="2000">
                <a:solidFill>
                  <a:schemeClr val="tx1"/>
                </a:solidFill>
                <a:latin typeface="Univers 57 Condensed" pitchFamily="34" charset="0"/>
              </a:defRPr>
            </a:lvl4pPr>
            <a:lvl5pPr marL="2057400" indent="-228600">
              <a:spcBef>
                <a:spcPct val="20000"/>
              </a:spcBef>
              <a:buClr>
                <a:srgbClr val="7A003C"/>
              </a:buClr>
              <a:buFont typeface="Wingdings" pitchFamily="2" charset="2"/>
              <a:buChar char="§"/>
              <a:defRPr sz="2000">
                <a:solidFill>
                  <a:schemeClr val="tx1"/>
                </a:solidFill>
                <a:latin typeface="Univers 57 Condensed" pitchFamily="34" charset="0"/>
              </a:defRPr>
            </a:lvl5pPr>
            <a:lvl6pPr marL="25146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6pPr>
            <a:lvl7pPr marL="29718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7pPr>
            <a:lvl8pPr marL="34290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8pPr>
            <a:lvl9pPr marL="38862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9pPr>
          </a:lstStyle>
          <a:p>
            <a:pPr eaLnBrk="0" fontAlgn="base" hangingPunct="0">
              <a:spcBef>
                <a:spcPct val="0"/>
              </a:spcBef>
              <a:spcAft>
                <a:spcPct val="0"/>
              </a:spcAft>
              <a:buClrTx/>
              <a:buFontTx/>
              <a:buNone/>
            </a:pPr>
            <a:endParaRPr lang="en-CA" altLang="en-US" sz="1800">
              <a:solidFill>
                <a:srgbClr val="000000"/>
              </a:solidFill>
              <a:latin typeface="Arial" charset="0"/>
            </a:endParaRPr>
          </a:p>
        </p:txBody>
      </p:sp>
    </p:spTree>
    <p:extLst>
      <p:ext uri="{BB962C8B-B14F-4D97-AF65-F5344CB8AC3E}">
        <p14:creationId xmlns:p14="http://schemas.microsoft.com/office/powerpoint/2010/main" val="1124777041"/>
      </p:ext>
    </p:extLst>
  </p:cSld>
  <p:clrMapOvr>
    <a:masterClrMapping/>
  </p:clrMapOvr>
  <p:transition spd="slow">
    <p:cover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98C23-DACB-4B8E-81A6-8C755B8E1954}"/>
              </a:ext>
            </a:extLst>
          </p:cNvPr>
          <p:cNvSpPr>
            <a:spLocks noGrp="1"/>
          </p:cNvSpPr>
          <p:nvPr>
            <p:ph type="title"/>
          </p:nvPr>
        </p:nvSpPr>
        <p:spPr/>
        <p:txBody>
          <a:bodyPr/>
          <a:lstStyle/>
          <a:p>
            <a:r>
              <a:rPr lang="en-CA" sz="3500" dirty="0"/>
              <a:t>Commercialization Support from MILO</a:t>
            </a:r>
          </a:p>
        </p:txBody>
      </p:sp>
      <p:sp>
        <p:nvSpPr>
          <p:cNvPr id="3" name="Content Placeholder 2">
            <a:extLst>
              <a:ext uri="{FF2B5EF4-FFF2-40B4-BE49-F238E27FC236}">
                <a16:creationId xmlns:a16="http://schemas.microsoft.com/office/drawing/2014/main" id="{E5C51C4B-C9BD-4FC6-ADAF-3C1EF8A605DE}"/>
              </a:ext>
            </a:extLst>
          </p:cNvPr>
          <p:cNvSpPr>
            <a:spLocks noGrp="1"/>
          </p:cNvSpPr>
          <p:nvPr>
            <p:ph idx="1"/>
          </p:nvPr>
        </p:nvSpPr>
        <p:spPr>
          <a:xfrm>
            <a:off x="609600" y="1905000"/>
            <a:ext cx="8282880" cy="4221163"/>
          </a:xfrm>
        </p:spPr>
        <p:txBody>
          <a:bodyPr/>
          <a:lstStyle/>
          <a:p>
            <a:r>
              <a:rPr lang="en-CA" sz="2800" dirty="0"/>
              <a:t>Intellectual Property</a:t>
            </a:r>
          </a:p>
          <a:p>
            <a:pPr lvl="1"/>
            <a:r>
              <a:rPr lang="en-CA" sz="2400" dirty="0"/>
              <a:t>IP assessment, patent filing and prosecution management</a:t>
            </a:r>
          </a:p>
          <a:p>
            <a:r>
              <a:rPr lang="en-CA" sz="2800" dirty="0"/>
              <a:t>Start-up formation</a:t>
            </a:r>
          </a:p>
          <a:p>
            <a:pPr lvl="1"/>
            <a:r>
              <a:rPr lang="en-CA" sz="2400" dirty="0"/>
              <a:t>Value proposition and pitch development</a:t>
            </a:r>
          </a:p>
          <a:p>
            <a:pPr lvl="1"/>
            <a:r>
              <a:rPr lang="en-CA" sz="2400" dirty="0"/>
              <a:t>Incorporation</a:t>
            </a:r>
          </a:p>
          <a:p>
            <a:pPr lvl="1"/>
            <a:r>
              <a:rPr lang="en-CA" sz="2400" dirty="0"/>
              <a:t>Early-stage funding, Entrepreneurs in Residence</a:t>
            </a:r>
          </a:p>
          <a:p>
            <a:r>
              <a:rPr lang="en-CA" sz="2800" dirty="0"/>
              <a:t>IP/Entrepreneurial Education</a:t>
            </a:r>
          </a:p>
          <a:p>
            <a:pPr lvl="1"/>
            <a:r>
              <a:rPr lang="en-CA" sz="2400" dirty="0"/>
              <a:t>Regularly give talks in capstone and other courses, meet with student teams regarding IP and start-up issues</a:t>
            </a:r>
          </a:p>
          <a:p>
            <a:pPr lvl="1"/>
            <a:endParaRPr lang="en-CA" sz="2400" dirty="0"/>
          </a:p>
          <a:p>
            <a:pPr lvl="1"/>
            <a:endParaRPr lang="en-CA" sz="2400" dirty="0"/>
          </a:p>
        </p:txBody>
      </p:sp>
    </p:spTree>
    <p:extLst>
      <p:ext uri="{BB962C8B-B14F-4D97-AF65-F5344CB8AC3E}">
        <p14:creationId xmlns:p14="http://schemas.microsoft.com/office/powerpoint/2010/main" val="1149815673"/>
      </p:ext>
    </p:extLst>
  </p:cSld>
  <p:clrMapOvr>
    <a:masterClrMapping/>
  </p:clrMapOvr>
  <p:transition spd="slow">
    <p:cover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85FF9-C740-2C93-7E49-49F4D421EEBF}"/>
              </a:ext>
            </a:extLst>
          </p:cNvPr>
          <p:cNvSpPr>
            <a:spLocks noGrp="1"/>
          </p:cNvSpPr>
          <p:nvPr>
            <p:ph type="title"/>
          </p:nvPr>
        </p:nvSpPr>
        <p:spPr/>
        <p:txBody>
          <a:bodyPr/>
          <a:lstStyle/>
          <a:p>
            <a:r>
              <a:rPr lang="en-CA" sz="3200" dirty="0"/>
              <a:t>Office of Associate Dean, Research Innovation and Partnerships</a:t>
            </a:r>
          </a:p>
        </p:txBody>
      </p:sp>
      <p:sp>
        <p:nvSpPr>
          <p:cNvPr id="3" name="Content Placeholder 2">
            <a:extLst>
              <a:ext uri="{FF2B5EF4-FFF2-40B4-BE49-F238E27FC236}">
                <a16:creationId xmlns:a16="http://schemas.microsoft.com/office/drawing/2014/main" id="{8C464E6C-5B0D-400F-4849-8E2DE3710109}"/>
              </a:ext>
            </a:extLst>
          </p:cNvPr>
          <p:cNvSpPr>
            <a:spLocks noGrp="1"/>
          </p:cNvSpPr>
          <p:nvPr>
            <p:ph idx="1"/>
          </p:nvPr>
        </p:nvSpPr>
        <p:spPr>
          <a:xfrm>
            <a:off x="609600" y="1905000"/>
            <a:ext cx="8077200" cy="4620344"/>
          </a:xfrm>
        </p:spPr>
        <p:txBody>
          <a:bodyPr/>
          <a:lstStyle/>
          <a:p>
            <a:pPr>
              <a:defRPr/>
            </a:pPr>
            <a:r>
              <a:rPr lang="en-CA" sz="2000" dirty="0">
                <a:solidFill>
                  <a:srgbClr val="000000"/>
                </a:solidFill>
                <a:effectLst/>
                <a:latin typeface="Calibri" panose="020F0502020204030204" pitchFamily="34" charset="0"/>
                <a:ea typeface="Calibri" panose="020F0502020204030204" pitchFamily="34" charset="0"/>
              </a:rPr>
              <a:t>Focus on strategic initiatives</a:t>
            </a:r>
          </a:p>
          <a:p>
            <a:pPr>
              <a:defRPr/>
            </a:pPr>
            <a:r>
              <a:rPr lang="en-CA" sz="2000" dirty="0">
                <a:solidFill>
                  <a:srgbClr val="000000"/>
                </a:solidFill>
                <a:effectLst/>
                <a:latin typeface="Calibri" panose="020F0502020204030204" pitchFamily="34" charset="0"/>
                <a:ea typeface="Calibri" panose="020F0502020204030204" pitchFamily="34" charset="0"/>
              </a:rPr>
              <a:t>Developing and implementing new programs</a:t>
            </a:r>
          </a:p>
          <a:p>
            <a:pPr>
              <a:defRPr/>
            </a:pPr>
            <a:r>
              <a:rPr lang="en-CA" sz="2000" dirty="0">
                <a:solidFill>
                  <a:srgbClr val="000000"/>
                </a:solidFill>
                <a:latin typeface="Calibri" panose="020F0502020204030204" pitchFamily="34" charset="0"/>
                <a:ea typeface="Calibri" panose="020F0502020204030204" pitchFamily="34" charset="0"/>
              </a:rPr>
              <a:t>Build McMaster Engineering’s reputation and drive growth in specific sectors</a:t>
            </a:r>
            <a:endParaRPr lang="en-CA" sz="2000" dirty="0">
              <a:solidFill>
                <a:srgbClr val="000000"/>
              </a:solidFill>
              <a:effectLst/>
              <a:latin typeface="Calibri" panose="020F0502020204030204" pitchFamily="34" charset="0"/>
              <a:ea typeface="Calibri" panose="020F0502020204030204" pitchFamily="34" charset="0"/>
            </a:endParaRPr>
          </a:p>
          <a:p>
            <a:pPr>
              <a:defRPr/>
            </a:pPr>
            <a:r>
              <a:rPr lang="en-CA" sz="2000" dirty="0">
                <a:solidFill>
                  <a:srgbClr val="000000"/>
                </a:solidFill>
                <a:latin typeface="Calibri" panose="020F0502020204030204" pitchFamily="34" charset="0"/>
                <a:ea typeface="Calibri" panose="020F0502020204030204" pitchFamily="34" charset="0"/>
              </a:rPr>
              <a:t>Create opportunities to grow external research partnerships</a:t>
            </a:r>
          </a:p>
          <a:p>
            <a:pPr>
              <a:defRPr/>
            </a:pPr>
            <a:r>
              <a:rPr lang="en-CA" sz="2000" dirty="0">
                <a:solidFill>
                  <a:srgbClr val="000000"/>
                </a:solidFill>
                <a:effectLst/>
                <a:latin typeface="Calibri" panose="020F0502020204030204" pitchFamily="34" charset="0"/>
                <a:ea typeface="Calibri" panose="020F0502020204030204" pitchFamily="34" charset="0"/>
              </a:rPr>
              <a:t>Promote opportunities for commercialization and entrepreneurship</a:t>
            </a:r>
          </a:p>
          <a:p>
            <a:pPr marL="0" indent="0">
              <a:buNone/>
              <a:defRPr/>
            </a:pPr>
            <a:endParaRPr lang="en-CA" sz="2000" dirty="0">
              <a:solidFill>
                <a:srgbClr val="000000"/>
              </a:solidFill>
              <a:effectLst/>
              <a:latin typeface="Calibri" panose="020F0502020204030204" pitchFamily="34" charset="0"/>
              <a:ea typeface="Calibri" panose="020F0502020204030204" pitchFamily="34" charset="0"/>
            </a:endParaRPr>
          </a:p>
          <a:p>
            <a:pPr marL="914400" lvl="2" indent="0">
              <a:buNone/>
              <a:defRPr/>
            </a:pPr>
            <a:endParaRPr lang="en-US" sz="2000" b="1" dirty="0">
              <a:ea typeface="Osaka"/>
              <a:cs typeface="Times New Roman" pitchFamily="18" charset="0"/>
            </a:endParaRPr>
          </a:p>
          <a:p>
            <a:pPr>
              <a:defRPr/>
            </a:pPr>
            <a:r>
              <a:rPr lang="en-US" sz="2000" b="1" dirty="0">
                <a:solidFill>
                  <a:srgbClr val="7A003C"/>
                </a:solidFill>
              </a:rPr>
              <a:t>Contact:</a:t>
            </a:r>
            <a:r>
              <a:rPr lang="en-US" sz="2000" b="1" dirty="0"/>
              <a:t> </a:t>
            </a:r>
          </a:p>
          <a:p>
            <a:pPr lvl="1">
              <a:defRPr/>
            </a:pPr>
            <a:r>
              <a:rPr lang="en-US" sz="2000" dirty="0"/>
              <a:t>Gregor Lawson, Director, </a:t>
            </a:r>
            <a:r>
              <a:rPr lang="en-US" sz="2000" dirty="0">
                <a:hlinkClick r:id="rId2"/>
              </a:rPr>
              <a:t>lawsong@mcmaster.ca</a:t>
            </a:r>
            <a:endParaRPr lang="en-US" sz="2000" dirty="0"/>
          </a:p>
          <a:p>
            <a:pPr lvl="1">
              <a:defRPr/>
            </a:pPr>
            <a:r>
              <a:rPr lang="en-US" sz="2000" dirty="0"/>
              <a:t>Sarah Novosedlik, Research Administrator, </a:t>
            </a:r>
            <a:r>
              <a:rPr lang="en-US" sz="2000" dirty="0">
                <a:hlinkClick r:id="rId3"/>
              </a:rPr>
              <a:t>novosedlik@mcmaster.ca </a:t>
            </a:r>
            <a:endParaRPr lang="en-US" sz="2000" dirty="0"/>
          </a:p>
          <a:p>
            <a:pPr lvl="2">
              <a:buFont typeface="Wingdings" pitchFamily="2" charset="2"/>
              <a:buChar char="Ø"/>
              <a:defRPr/>
            </a:pPr>
            <a:endParaRPr lang="en-US" sz="2000" dirty="0">
              <a:ea typeface="Osaka"/>
              <a:cs typeface="Times New Roman" pitchFamily="18" charset="0"/>
            </a:endParaRPr>
          </a:p>
          <a:p>
            <a:endParaRPr lang="en-CA" dirty="0"/>
          </a:p>
        </p:txBody>
      </p:sp>
    </p:spTree>
    <p:extLst>
      <p:ext uri="{BB962C8B-B14F-4D97-AF65-F5344CB8AC3E}">
        <p14:creationId xmlns:p14="http://schemas.microsoft.com/office/powerpoint/2010/main" val="753848359"/>
      </p:ext>
    </p:extLst>
  </p:cSld>
  <p:clrMapOvr>
    <a:masterClrMapping/>
  </p:clrMapOvr>
  <p:transition spd="slow">
    <p:cover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ctrTitle"/>
          </p:nvPr>
        </p:nvSpPr>
        <p:spPr>
          <a:xfrm>
            <a:off x="685800" y="2130425"/>
            <a:ext cx="7772400" cy="2060575"/>
          </a:xfrm>
        </p:spPr>
        <p:txBody>
          <a:bodyPr/>
          <a:lstStyle/>
          <a:p>
            <a:r>
              <a:rPr lang="en-CA" altLang="en-US" dirty="0"/>
              <a:t>Partnership Funding</a:t>
            </a:r>
            <a:br>
              <a:rPr lang="en-CA" altLang="en-US" dirty="0"/>
            </a:br>
            <a:r>
              <a:rPr lang="en-CA" altLang="en-US" dirty="0"/>
              <a:t>(MILO)</a:t>
            </a:r>
          </a:p>
        </p:txBody>
      </p:sp>
      <p:sp>
        <p:nvSpPr>
          <p:cNvPr id="11267" name="TextBox 3"/>
          <p:cNvSpPr txBox="1">
            <a:spLocks noChangeArrowheads="1"/>
          </p:cNvSpPr>
          <p:nvPr/>
        </p:nvSpPr>
        <p:spPr bwMode="auto">
          <a:xfrm>
            <a:off x="4038600" y="6172200"/>
            <a:ext cx="4953000" cy="533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FDBF57"/>
              </a:buClr>
              <a:buFont typeface="Wingdings" pitchFamily="2" charset="2"/>
              <a:buChar char="§"/>
              <a:defRPr sz="3200">
                <a:solidFill>
                  <a:schemeClr val="tx1"/>
                </a:solidFill>
                <a:latin typeface="Univers 57 Condensed" pitchFamily="34" charset="0"/>
              </a:defRPr>
            </a:lvl1pPr>
            <a:lvl2pPr marL="742950" indent="-285750">
              <a:spcBef>
                <a:spcPct val="20000"/>
              </a:spcBef>
              <a:buClr>
                <a:srgbClr val="7A003C"/>
              </a:buClr>
              <a:buFont typeface="Wingdings" pitchFamily="2" charset="2"/>
              <a:buChar char="§"/>
              <a:defRPr sz="2800">
                <a:solidFill>
                  <a:schemeClr val="tx1"/>
                </a:solidFill>
                <a:latin typeface="Univers 57 Condensed" pitchFamily="34" charset="0"/>
              </a:defRPr>
            </a:lvl2pPr>
            <a:lvl3pPr marL="1143000" indent="-228600">
              <a:spcBef>
                <a:spcPct val="20000"/>
              </a:spcBef>
              <a:buClr>
                <a:srgbClr val="8E979D"/>
              </a:buClr>
              <a:buFont typeface="Wingdings" pitchFamily="2" charset="2"/>
              <a:buChar char="§"/>
              <a:defRPr sz="2400">
                <a:solidFill>
                  <a:schemeClr val="tx1"/>
                </a:solidFill>
                <a:latin typeface="Univers 57 Condensed" pitchFamily="34" charset="0"/>
              </a:defRPr>
            </a:lvl3pPr>
            <a:lvl4pPr marL="1600200" indent="-228600">
              <a:spcBef>
                <a:spcPct val="20000"/>
              </a:spcBef>
              <a:buClr>
                <a:srgbClr val="FDBF57"/>
              </a:buClr>
              <a:buFont typeface="Wingdings" pitchFamily="2" charset="2"/>
              <a:buChar char="§"/>
              <a:defRPr sz="2000">
                <a:solidFill>
                  <a:schemeClr val="tx1"/>
                </a:solidFill>
                <a:latin typeface="Univers 57 Condensed" pitchFamily="34" charset="0"/>
              </a:defRPr>
            </a:lvl4pPr>
            <a:lvl5pPr marL="2057400" indent="-228600">
              <a:spcBef>
                <a:spcPct val="20000"/>
              </a:spcBef>
              <a:buClr>
                <a:srgbClr val="7A003C"/>
              </a:buClr>
              <a:buFont typeface="Wingdings" pitchFamily="2" charset="2"/>
              <a:buChar char="§"/>
              <a:defRPr sz="2000">
                <a:solidFill>
                  <a:schemeClr val="tx1"/>
                </a:solidFill>
                <a:latin typeface="Univers 57 Condensed" pitchFamily="34" charset="0"/>
              </a:defRPr>
            </a:lvl5pPr>
            <a:lvl6pPr marL="25146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6pPr>
            <a:lvl7pPr marL="29718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7pPr>
            <a:lvl8pPr marL="34290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8pPr>
            <a:lvl9pPr marL="3886200" indent="-228600" eaLnBrk="0" fontAlgn="base" hangingPunct="0">
              <a:spcBef>
                <a:spcPct val="20000"/>
              </a:spcBef>
              <a:spcAft>
                <a:spcPct val="0"/>
              </a:spcAft>
              <a:buClr>
                <a:srgbClr val="7A003C"/>
              </a:buClr>
              <a:buFont typeface="Wingdings" pitchFamily="2" charset="2"/>
              <a:buChar char="§"/>
              <a:defRPr sz="2000">
                <a:solidFill>
                  <a:schemeClr val="tx1"/>
                </a:solidFill>
                <a:latin typeface="Univers 57 Condensed" pitchFamily="34" charset="0"/>
              </a:defRPr>
            </a:lvl9pPr>
          </a:lstStyle>
          <a:p>
            <a:pPr>
              <a:spcBef>
                <a:spcPct val="0"/>
              </a:spcBef>
              <a:buClrTx/>
              <a:buFontTx/>
              <a:buNone/>
            </a:pPr>
            <a:endParaRPr lang="en-CA" altLang="en-US" sz="1800">
              <a:latin typeface="Arial" pitchFamily="34" charset="0"/>
            </a:endParaRPr>
          </a:p>
        </p:txBody>
      </p:sp>
    </p:spTree>
    <p:extLst>
      <p:ext uri="{BB962C8B-B14F-4D97-AF65-F5344CB8AC3E}">
        <p14:creationId xmlns:p14="http://schemas.microsoft.com/office/powerpoint/2010/main" val="3982381859"/>
      </p:ext>
    </p:extLst>
  </p:cSld>
  <p:clrMapOvr>
    <a:masterClrMapping/>
  </p:clrMapOvr>
  <p:transition spd="slow">
    <p:cover dir="r"/>
  </p:transition>
</p:sld>
</file>

<file path=ppt/theme/theme1.xml><?xml version="1.0" encoding="utf-8"?>
<a:theme xmlns:a="http://schemas.openxmlformats.org/drawingml/2006/main" name="MILO-PP-template-v2 Gail">
  <a:themeElements>
    <a:clrScheme name="MILO-PP-template-v2 Gai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ILO-PP-template-v2 Gail">
      <a:majorFont>
        <a:latin typeface="Univers 57 Condensed"/>
        <a:ea typeface=""/>
        <a:cs typeface=""/>
      </a:majorFont>
      <a:minorFont>
        <a:latin typeface="Univers 57 Condense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ILO-PP-template-v2 Gai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ILO-PP-template-v2 Gai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ILO-PP-template-v2 Gai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ILO-PP-template-v2 Gai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ILO-PP-template-v2 Gai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ILO-PP-template-v2 Gai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ILO-PP-template-v2 Gai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ILO-PP-template-v2 Gai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ILO-PP-template-v2 Gai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ILO-PP-template-v2 Gai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ILO-PP-template-v2 Gai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ILO-PP-template-v2 Gai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MILO-PP-template-v2 Gail">
  <a:themeElements>
    <a:clrScheme name="MILO-PP-template-v2 Gai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ILO-PP-template-v2 Gail">
      <a:majorFont>
        <a:latin typeface="Univers 57 Condensed"/>
        <a:ea typeface=""/>
        <a:cs typeface=""/>
      </a:majorFont>
      <a:minorFont>
        <a:latin typeface="Univers 57 Condense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ILO-PP-template-v2 Gai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ILO-PP-template-v2 Gai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ILO-PP-template-v2 Gai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ILO-PP-template-v2 Gai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ILO-PP-template-v2 Gai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ILO-PP-template-v2 Gai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ILO-PP-template-v2 Gai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ILO-PP-template-v2 Gai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ILO-PP-template-v2 Gai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ILO-PP-template-v2 Gai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ILO-PP-template-v2 Gai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ILO-PP-template-v2 Gai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3C8D694D82202489FA41484E734AED0" ma:contentTypeVersion="14" ma:contentTypeDescription="Create a new document." ma:contentTypeScope="" ma:versionID="ded179e46fb954f4ef4b1dd6126d0c03">
  <xsd:schema xmlns:xsd="http://www.w3.org/2001/XMLSchema" xmlns:xs="http://www.w3.org/2001/XMLSchema" xmlns:p="http://schemas.microsoft.com/office/2006/metadata/properties" xmlns:ns2="156b73d5-606a-4fd3-80d2-78d0c93325db" xmlns:ns3="0408fcbc-2e10-4461-bee0-724c01b46ae9" targetNamespace="http://schemas.microsoft.com/office/2006/metadata/properties" ma:root="true" ma:fieldsID="3be0a356d797603bace1e140e8c5ce4e" ns2:_="" ns3:_="">
    <xsd:import namespace="156b73d5-606a-4fd3-80d2-78d0c93325db"/>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LengthInSeconds" minOccurs="0"/>
                <xsd:element ref="ns3:TaxCatchAll" minOccurs="0"/>
                <xsd:element ref="ns2:MediaServiceGenerationTime" minOccurs="0"/>
                <xsd:element ref="ns2:MediaServiceEventHashCode" minOccurs="0"/>
                <xsd:element ref="ns2:MediaServiceDateTaken" minOccurs="0"/>
                <xsd:element ref="ns2:lcf76f155ced4ddcb4097134ff3c332f"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6b73d5-606a-4fd3-80d2-78d0c93325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descriptio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1" nillable="true" ma:displayName="Taxonomy Catch All Column" ma:hidden="true" ma:list="{afde3039-bd79-4c32-9cac-267fe119af6b}"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408fcbc-2e10-4461-bee0-724c01b46ae9" xsi:nil="true"/>
    <lcf76f155ced4ddcb4097134ff3c332f xmlns="156b73d5-606a-4fd3-80d2-78d0c93325db">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DCB7837-1C31-4D9D-8406-40A57DB527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56b73d5-606a-4fd3-80d2-78d0c93325db"/>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E77079B-482E-4225-8908-3981D8A0205A}">
  <ds:schemaRefs>
    <ds:schemaRef ds:uri="http://schemas.microsoft.com/office/infopath/2007/PartnerControls"/>
    <ds:schemaRef ds:uri="http://schemas.microsoft.com/office/2006/documentManagement/types"/>
    <ds:schemaRef ds:uri="http://www.w3.org/XML/1998/namespace"/>
    <ds:schemaRef ds:uri="http://schemas.microsoft.com/office/2006/metadata/properties"/>
    <ds:schemaRef ds:uri="0408fcbc-2e10-4461-bee0-724c01b46ae9"/>
    <ds:schemaRef ds:uri="http://purl.org/dc/elements/1.1/"/>
    <ds:schemaRef ds:uri="http://purl.org/dc/dcmitype/"/>
    <ds:schemaRef ds:uri="http://schemas.openxmlformats.org/package/2006/metadata/core-properties"/>
    <ds:schemaRef ds:uri="156b73d5-606a-4fd3-80d2-78d0c93325db"/>
    <ds:schemaRef ds:uri="http://purl.org/dc/terms/"/>
  </ds:schemaRefs>
</ds:datastoreItem>
</file>

<file path=customXml/itemProps3.xml><?xml version="1.0" encoding="utf-8"?>
<ds:datastoreItem xmlns:ds="http://schemas.openxmlformats.org/officeDocument/2006/customXml" ds:itemID="{4AB0ED87-5E57-4B42-9BD9-9EA4E5C737E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3964</TotalTime>
  <Words>5309</Words>
  <Application>Microsoft Macintosh PowerPoint</Application>
  <PresentationFormat>On-screen Show (4:3)</PresentationFormat>
  <Paragraphs>490</Paragraphs>
  <Slides>35</Slides>
  <Notes>31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35</vt:i4>
      </vt:variant>
    </vt:vector>
  </HeadingPairs>
  <TitlesOfParts>
    <vt:vector size="44" baseType="lpstr">
      <vt:lpstr>Arial</vt:lpstr>
      <vt:lpstr>Calibri</vt:lpstr>
      <vt:lpstr>Segoe UI</vt:lpstr>
      <vt:lpstr>Symbol</vt:lpstr>
      <vt:lpstr>Times New Roman</vt:lpstr>
      <vt:lpstr>Univers 57 Condensed</vt:lpstr>
      <vt:lpstr>Wingdings</vt:lpstr>
      <vt:lpstr>MILO-PP-template-v2 Gail</vt:lpstr>
      <vt:lpstr>1_MILO-PP-template-v2 Gail</vt:lpstr>
      <vt:lpstr>PowerPoint Presentation</vt:lpstr>
      <vt:lpstr>Research Office for Administration, Development &amp; Support (ROADS)</vt:lpstr>
      <vt:lpstr>PowerPoint Presentation</vt:lpstr>
      <vt:lpstr>McMaster Industry Liaison Office (MILO)</vt:lpstr>
      <vt:lpstr>How MILO Can Help You with Your Partnership</vt:lpstr>
      <vt:lpstr>Eureka! You have a discovery, now what?</vt:lpstr>
      <vt:lpstr>Commercialization Support from MILO</vt:lpstr>
      <vt:lpstr>Office of Associate Dean, Research Innovation and Partnerships</vt:lpstr>
      <vt:lpstr>Partnership Funding (MILO)</vt:lpstr>
      <vt:lpstr>Mitacs Accelerate</vt:lpstr>
      <vt:lpstr>Mitacs BSI</vt:lpstr>
      <vt:lpstr>Mitacs Elevate</vt:lpstr>
      <vt:lpstr>OCI Collaborate2Commericalize (C2C)</vt:lpstr>
      <vt:lpstr>OCI C2C-NSERC Alliance Combined Grant</vt:lpstr>
      <vt:lpstr>NSERC Alliance Grants – Option 1</vt:lpstr>
      <vt:lpstr>NSERC Alliance Grants – Option 2</vt:lpstr>
      <vt:lpstr>Is my project a good fit for Option 2?</vt:lpstr>
      <vt:lpstr>PowerPoint Presentation</vt:lpstr>
      <vt:lpstr>NSERC Alliance-Mitacs Accelerate </vt:lpstr>
      <vt:lpstr>SOUTHERN ONTARIO PHARMACEUTICAL &amp; HEALTH INNOVATION ECOSYSTEM (SOPHIE) PROGRAM</vt:lpstr>
      <vt:lpstr>Commercialization Grants</vt:lpstr>
      <vt:lpstr>NSERC I2I Program </vt:lpstr>
      <vt:lpstr>Lab 2 Market</vt:lpstr>
      <vt:lpstr>New Research Opportunities (ROADS)</vt:lpstr>
      <vt:lpstr>NSERC Discovery Grants Program </vt:lpstr>
      <vt:lpstr>NSERC Research Tools and Instruments (RTI)</vt:lpstr>
      <vt:lpstr>New Frontiers in Research Fund – Exploration Stream</vt:lpstr>
      <vt:lpstr>Ontario Early Researcher Award (ERA) Program</vt:lpstr>
      <vt:lpstr>Canada Foundation for Innovation (CFI)  John Evans Leaders Fund (JELF)</vt:lpstr>
      <vt:lpstr>Mitacs Globalink Research Award (GRA)</vt:lpstr>
      <vt:lpstr>Larger Research Opportunities (ROADS)</vt:lpstr>
      <vt:lpstr>Canada Foundation for Innovation (CFI)  Large Infrastructure Fund (IF)</vt:lpstr>
      <vt:lpstr>Ontario Research Fund-Research Excellence</vt:lpstr>
      <vt:lpstr>NSERC Collaborative Research and  Training Experience (CREATE)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Sherisse Webb</dc:creator>
  <cp:lastModifiedBy>Huyskamp, Ross</cp:lastModifiedBy>
  <cp:revision>229</cp:revision>
  <dcterms:created xsi:type="dcterms:W3CDTF">2017-04-11T14:35:12Z</dcterms:created>
  <dcterms:modified xsi:type="dcterms:W3CDTF">2023-07-11T11:58:59Z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0x010100D3C8D694D82202489FA41484E734AED0</vt:lpwstr>
  </property>
  <property fmtid="{D5CDD505-2E9C-101B-9397-08002B2CF9AE}" pid="3" name="Order">
    <vt:r8>191000</vt:r8>
  </property>
  <property fmtid="{D5CDD505-2E9C-101B-9397-08002B2CF9AE}" pid="4" name="MediaServiceImageTags">
    <vt:lpwstr/>
  </property>
</Properties>
</file>